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59" r:id="rId8"/>
    <p:sldId id="267" r:id="rId9"/>
    <p:sldId id="260" r:id="rId10"/>
    <p:sldId id="261" r:id="rId11"/>
    <p:sldId id="274" r:id="rId12"/>
    <p:sldId id="262" r:id="rId13"/>
    <p:sldId id="263" r:id="rId14"/>
    <p:sldId id="264" r:id="rId15"/>
    <p:sldId id="265" r:id="rId16"/>
    <p:sldId id="272" r:id="rId17"/>
    <p:sldId id="269" r:id="rId18"/>
    <p:sldId id="271"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7E677-2F72-4903-BF5C-244CD67653FC}" v="251" dt="2020-06-17T12:56:04.059"/>
    <p1510:client id="{C880D240-1554-DC66-29DF-3EDEDB8FE304}" v="744" dt="2020-06-17T12:57:27.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E15AB-9CC8-4B8A-A5C0-D3D633E93ECA}" type="datetimeFigureOut">
              <a:rPr lang="en-GB" smtClean="0"/>
              <a:t>17/06/2020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21B7A-31C3-4BAC-BD56-E7C8BF2D5EE0}" type="slidenum">
              <a:rPr lang="en-GB" smtClean="0"/>
              <a:t>‹#›</a:t>
            </a:fld>
            <a:endParaRPr lang="en-GB"/>
          </a:p>
        </p:txBody>
      </p:sp>
    </p:spTree>
    <p:extLst>
      <p:ext uri="{BB962C8B-B14F-4D97-AF65-F5344CB8AC3E}">
        <p14:creationId xmlns:p14="http://schemas.microsoft.com/office/powerpoint/2010/main" val="58504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hoology.com/blog/samr-model-practical-guide-edtech-integr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a:t>
            </a:r>
          </a:p>
        </p:txBody>
      </p:sp>
      <p:sp>
        <p:nvSpPr>
          <p:cNvPr id="4" name="Slide Number Placeholder 3"/>
          <p:cNvSpPr>
            <a:spLocks noGrp="1"/>
          </p:cNvSpPr>
          <p:nvPr>
            <p:ph type="sldNum" sz="quarter" idx="5"/>
          </p:nvPr>
        </p:nvSpPr>
        <p:spPr/>
        <p:txBody>
          <a:bodyPr/>
          <a:lstStyle/>
          <a:p>
            <a:fld id="{35821B7A-31C3-4BAC-BD56-E7C8BF2D5EE0}" type="slidenum">
              <a:rPr lang="en-GB" smtClean="0"/>
              <a:t>2</a:t>
            </a:fld>
            <a:endParaRPr lang="en-GB"/>
          </a:p>
        </p:txBody>
      </p:sp>
    </p:spTree>
    <p:extLst>
      <p:ext uri="{BB962C8B-B14F-4D97-AF65-F5344CB8AC3E}">
        <p14:creationId xmlns:p14="http://schemas.microsoft.com/office/powerpoint/2010/main" val="299554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a:t>
            </a:r>
          </a:p>
        </p:txBody>
      </p:sp>
      <p:sp>
        <p:nvSpPr>
          <p:cNvPr id="4" name="Slide Number Placeholder 3"/>
          <p:cNvSpPr>
            <a:spLocks noGrp="1"/>
          </p:cNvSpPr>
          <p:nvPr>
            <p:ph type="sldNum" sz="quarter" idx="5"/>
          </p:nvPr>
        </p:nvSpPr>
        <p:spPr/>
        <p:txBody>
          <a:bodyPr/>
          <a:lstStyle/>
          <a:p>
            <a:fld id="{35821B7A-31C3-4BAC-BD56-E7C8BF2D5EE0}" type="slidenum">
              <a:rPr lang="en-GB" smtClean="0"/>
              <a:t>11</a:t>
            </a:fld>
            <a:endParaRPr lang="en-GB"/>
          </a:p>
        </p:txBody>
      </p:sp>
    </p:spTree>
    <p:extLst>
      <p:ext uri="{BB962C8B-B14F-4D97-AF65-F5344CB8AC3E}">
        <p14:creationId xmlns:p14="http://schemas.microsoft.com/office/powerpoint/2010/main" val="143845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a:t>
            </a:r>
          </a:p>
        </p:txBody>
      </p:sp>
      <p:sp>
        <p:nvSpPr>
          <p:cNvPr id="4" name="Slide Number Placeholder 3"/>
          <p:cNvSpPr>
            <a:spLocks noGrp="1"/>
          </p:cNvSpPr>
          <p:nvPr>
            <p:ph type="sldNum" sz="quarter" idx="5"/>
          </p:nvPr>
        </p:nvSpPr>
        <p:spPr/>
        <p:txBody>
          <a:bodyPr/>
          <a:lstStyle/>
          <a:p>
            <a:fld id="{35821B7A-31C3-4BAC-BD56-E7C8BF2D5EE0}" type="slidenum">
              <a:rPr lang="en-GB" smtClean="0"/>
              <a:t>12</a:t>
            </a:fld>
            <a:endParaRPr lang="en-GB"/>
          </a:p>
        </p:txBody>
      </p:sp>
    </p:spTree>
    <p:extLst>
      <p:ext uri="{BB962C8B-B14F-4D97-AF65-F5344CB8AC3E}">
        <p14:creationId xmlns:p14="http://schemas.microsoft.com/office/powerpoint/2010/main" val="244843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a:t>
            </a:r>
          </a:p>
        </p:txBody>
      </p:sp>
      <p:sp>
        <p:nvSpPr>
          <p:cNvPr id="4" name="Slide Number Placeholder 3"/>
          <p:cNvSpPr>
            <a:spLocks noGrp="1"/>
          </p:cNvSpPr>
          <p:nvPr>
            <p:ph type="sldNum" sz="quarter" idx="5"/>
          </p:nvPr>
        </p:nvSpPr>
        <p:spPr/>
        <p:txBody>
          <a:bodyPr/>
          <a:lstStyle/>
          <a:p>
            <a:fld id="{35821B7A-31C3-4BAC-BD56-E7C8BF2D5EE0}" type="slidenum">
              <a:rPr lang="en-GB" smtClean="0"/>
              <a:t>13</a:t>
            </a:fld>
            <a:endParaRPr lang="en-GB"/>
          </a:p>
        </p:txBody>
      </p:sp>
    </p:spTree>
    <p:extLst>
      <p:ext uri="{BB962C8B-B14F-4D97-AF65-F5344CB8AC3E}">
        <p14:creationId xmlns:p14="http://schemas.microsoft.com/office/powerpoint/2010/main" val="210144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a:t>
            </a:r>
          </a:p>
        </p:txBody>
      </p:sp>
      <p:sp>
        <p:nvSpPr>
          <p:cNvPr id="4" name="Slide Number Placeholder 3"/>
          <p:cNvSpPr>
            <a:spLocks noGrp="1"/>
          </p:cNvSpPr>
          <p:nvPr>
            <p:ph type="sldNum" sz="quarter" idx="5"/>
          </p:nvPr>
        </p:nvSpPr>
        <p:spPr/>
        <p:txBody>
          <a:bodyPr/>
          <a:lstStyle/>
          <a:p>
            <a:fld id="{35821B7A-31C3-4BAC-BD56-E7C8BF2D5EE0}" type="slidenum">
              <a:rPr lang="en-GB" smtClean="0"/>
              <a:t>14</a:t>
            </a:fld>
            <a:endParaRPr lang="en-GB"/>
          </a:p>
        </p:txBody>
      </p:sp>
    </p:spTree>
    <p:extLst>
      <p:ext uri="{BB962C8B-B14F-4D97-AF65-F5344CB8AC3E}">
        <p14:creationId xmlns:p14="http://schemas.microsoft.com/office/powerpoint/2010/main" val="302425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a:t>
            </a:r>
          </a:p>
        </p:txBody>
      </p:sp>
      <p:sp>
        <p:nvSpPr>
          <p:cNvPr id="4" name="Slide Number Placeholder 3"/>
          <p:cNvSpPr>
            <a:spLocks noGrp="1"/>
          </p:cNvSpPr>
          <p:nvPr>
            <p:ph type="sldNum" sz="quarter" idx="5"/>
          </p:nvPr>
        </p:nvSpPr>
        <p:spPr/>
        <p:txBody>
          <a:bodyPr/>
          <a:lstStyle/>
          <a:p>
            <a:fld id="{35821B7A-31C3-4BAC-BD56-E7C8BF2D5EE0}" type="slidenum">
              <a:rPr lang="en-GB" smtClean="0"/>
              <a:t>15</a:t>
            </a:fld>
            <a:endParaRPr lang="en-GB"/>
          </a:p>
        </p:txBody>
      </p:sp>
    </p:spTree>
    <p:extLst>
      <p:ext uri="{BB962C8B-B14F-4D97-AF65-F5344CB8AC3E}">
        <p14:creationId xmlns:p14="http://schemas.microsoft.com/office/powerpoint/2010/main" val="160611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a:t>
            </a:r>
          </a:p>
        </p:txBody>
      </p:sp>
      <p:sp>
        <p:nvSpPr>
          <p:cNvPr id="4" name="Slide Number Placeholder 3"/>
          <p:cNvSpPr>
            <a:spLocks noGrp="1"/>
          </p:cNvSpPr>
          <p:nvPr>
            <p:ph type="sldNum" sz="quarter" idx="5"/>
          </p:nvPr>
        </p:nvSpPr>
        <p:spPr/>
        <p:txBody>
          <a:bodyPr/>
          <a:lstStyle/>
          <a:p>
            <a:fld id="{35821B7A-31C3-4BAC-BD56-E7C8BF2D5EE0}" type="slidenum">
              <a:rPr lang="en-GB" smtClean="0"/>
              <a:t>3</a:t>
            </a:fld>
            <a:endParaRPr lang="en-GB"/>
          </a:p>
        </p:txBody>
      </p:sp>
    </p:spTree>
    <p:extLst>
      <p:ext uri="{BB962C8B-B14F-4D97-AF65-F5344CB8AC3E}">
        <p14:creationId xmlns:p14="http://schemas.microsoft.com/office/powerpoint/2010/main" val="132495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a:t>
            </a:r>
          </a:p>
        </p:txBody>
      </p:sp>
      <p:sp>
        <p:nvSpPr>
          <p:cNvPr id="4" name="Slide Number Placeholder 3"/>
          <p:cNvSpPr>
            <a:spLocks noGrp="1"/>
          </p:cNvSpPr>
          <p:nvPr>
            <p:ph type="sldNum" sz="quarter" idx="5"/>
          </p:nvPr>
        </p:nvSpPr>
        <p:spPr/>
        <p:txBody>
          <a:bodyPr/>
          <a:lstStyle/>
          <a:p>
            <a:fld id="{35821B7A-31C3-4BAC-BD56-E7C8BF2D5EE0}" type="slidenum">
              <a:rPr lang="en-GB" smtClean="0"/>
              <a:t>4</a:t>
            </a:fld>
            <a:endParaRPr lang="en-GB"/>
          </a:p>
        </p:txBody>
      </p:sp>
    </p:spTree>
    <p:extLst>
      <p:ext uri="{BB962C8B-B14F-4D97-AF65-F5344CB8AC3E}">
        <p14:creationId xmlns:p14="http://schemas.microsoft.com/office/powerpoint/2010/main" val="58324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a:t>
            </a:r>
          </a:p>
        </p:txBody>
      </p:sp>
      <p:sp>
        <p:nvSpPr>
          <p:cNvPr id="4" name="Slide Number Placeholder 3"/>
          <p:cNvSpPr>
            <a:spLocks noGrp="1"/>
          </p:cNvSpPr>
          <p:nvPr>
            <p:ph type="sldNum" sz="quarter" idx="5"/>
          </p:nvPr>
        </p:nvSpPr>
        <p:spPr/>
        <p:txBody>
          <a:bodyPr/>
          <a:lstStyle/>
          <a:p>
            <a:fld id="{35821B7A-31C3-4BAC-BD56-E7C8BF2D5EE0}" type="slidenum">
              <a:rPr lang="en-GB" smtClean="0"/>
              <a:t>5</a:t>
            </a:fld>
            <a:endParaRPr lang="en-GB"/>
          </a:p>
        </p:txBody>
      </p:sp>
    </p:spTree>
    <p:extLst>
      <p:ext uri="{BB962C8B-B14F-4D97-AF65-F5344CB8AC3E}">
        <p14:creationId xmlns:p14="http://schemas.microsoft.com/office/powerpoint/2010/main" val="405643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a:t>
            </a:r>
          </a:p>
        </p:txBody>
      </p:sp>
      <p:sp>
        <p:nvSpPr>
          <p:cNvPr id="4" name="Slide Number Placeholder 3"/>
          <p:cNvSpPr>
            <a:spLocks noGrp="1"/>
          </p:cNvSpPr>
          <p:nvPr>
            <p:ph type="sldNum" sz="quarter" idx="5"/>
          </p:nvPr>
        </p:nvSpPr>
        <p:spPr/>
        <p:txBody>
          <a:bodyPr/>
          <a:lstStyle/>
          <a:p>
            <a:fld id="{35821B7A-31C3-4BAC-BD56-E7C8BF2D5EE0}" type="slidenum">
              <a:rPr lang="en-GB" smtClean="0"/>
              <a:t>6</a:t>
            </a:fld>
            <a:endParaRPr lang="en-GB"/>
          </a:p>
        </p:txBody>
      </p:sp>
    </p:spTree>
    <p:extLst>
      <p:ext uri="{BB962C8B-B14F-4D97-AF65-F5344CB8AC3E}">
        <p14:creationId xmlns:p14="http://schemas.microsoft.com/office/powerpoint/2010/main" val="118429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a:t>
            </a:r>
          </a:p>
        </p:txBody>
      </p:sp>
      <p:sp>
        <p:nvSpPr>
          <p:cNvPr id="4" name="Slide Number Placeholder 3"/>
          <p:cNvSpPr>
            <a:spLocks noGrp="1"/>
          </p:cNvSpPr>
          <p:nvPr>
            <p:ph type="sldNum" sz="quarter" idx="5"/>
          </p:nvPr>
        </p:nvSpPr>
        <p:spPr/>
        <p:txBody>
          <a:bodyPr/>
          <a:lstStyle/>
          <a:p>
            <a:fld id="{35821B7A-31C3-4BAC-BD56-E7C8BF2D5EE0}" type="slidenum">
              <a:rPr lang="en-GB" smtClean="0"/>
              <a:t>7</a:t>
            </a:fld>
            <a:endParaRPr lang="en-GB"/>
          </a:p>
        </p:txBody>
      </p:sp>
    </p:spTree>
    <p:extLst>
      <p:ext uri="{BB962C8B-B14F-4D97-AF65-F5344CB8AC3E}">
        <p14:creationId xmlns:p14="http://schemas.microsoft.com/office/powerpoint/2010/main" val="314697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KB</a:t>
            </a:r>
          </a:p>
        </p:txBody>
      </p:sp>
      <p:sp>
        <p:nvSpPr>
          <p:cNvPr id="4" name="Slide Number Placeholder 3"/>
          <p:cNvSpPr>
            <a:spLocks noGrp="1"/>
          </p:cNvSpPr>
          <p:nvPr>
            <p:ph type="sldNum" sz="quarter" idx="5"/>
          </p:nvPr>
        </p:nvSpPr>
        <p:spPr/>
        <p:txBody>
          <a:bodyPr/>
          <a:lstStyle/>
          <a:p>
            <a:fld id="{35821B7A-31C3-4BAC-BD56-E7C8BF2D5EE0}" type="slidenum">
              <a:rPr lang="en-GB" smtClean="0"/>
              <a:t>8</a:t>
            </a:fld>
            <a:endParaRPr lang="en-GB"/>
          </a:p>
        </p:txBody>
      </p:sp>
    </p:spTree>
    <p:extLst>
      <p:ext uri="{BB962C8B-B14F-4D97-AF65-F5344CB8AC3E}">
        <p14:creationId xmlns:p14="http://schemas.microsoft.com/office/powerpoint/2010/main" val="379265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a:t>
            </a:r>
          </a:p>
        </p:txBody>
      </p:sp>
      <p:sp>
        <p:nvSpPr>
          <p:cNvPr id="4" name="Slide Number Placeholder 3"/>
          <p:cNvSpPr>
            <a:spLocks noGrp="1"/>
          </p:cNvSpPr>
          <p:nvPr>
            <p:ph type="sldNum" sz="quarter" idx="5"/>
          </p:nvPr>
        </p:nvSpPr>
        <p:spPr/>
        <p:txBody>
          <a:bodyPr/>
          <a:lstStyle/>
          <a:p>
            <a:fld id="{35821B7A-31C3-4BAC-BD56-E7C8BF2D5EE0}" type="slidenum">
              <a:rPr lang="en-GB" smtClean="0"/>
              <a:t>9</a:t>
            </a:fld>
            <a:endParaRPr lang="en-GB"/>
          </a:p>
        </p:txBody>
      </p:sp>
    </p:spTree>
    <p:extLst>
      <p:ext uri="{BB962C8B-B14F-4D97-AF65-F5344CB8AC3E}">
        <p14:creationId xmlns:p14="http://schemas.microsoft.com/office/powerpoint/2010/main" val="158411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a:t>SI:</a:t>
            </a:r>
          </a:p>
          <a:p>
            <a:pPr fontAlgn="base"/>
            <a:r>
              <a:rPr lang="en-GB"/>
              <a:t>Ensure that the use of technologies is soundly pedagogically driven and inspires innovation in teaching, learning and assessment.  </a:t>
            </a:r>
          </a:p>
          <a:p>
            <a:pPr fontAlgn="base"/>
            <a:r>
              <a:rPr lang="en-GB"/>
              <a:t>In the light of our definition above, we intend for our interpretation of a digital pedagogy to focus on the pedagogy first and then on the digital aspects. In our Digital Strategy (2019) we referenced the </a:t>
            </a:r>
            <a:r>
              <a:rPr lang="en-GB" u="sng">
                <a:hlinkClick r:id="rId3"/>
              </a:rPr>
              <a:t>SAMR</a:t>
            </a:r>
            <a:r>
              <a:rPr lang="en-GB"/>
              <a:t> model: </a:t>
            </a:r>
          </a:p>
          <a:p>
            <a:pPr fontAlgn="base"/>
            <a:r>
              <a:rPr lang="en-GB"/>
              <a:t>At the lowest level, </a:t>
            </a:r>
            <a:r>
              <a:rPr lang="en-GB" b="1"/>
              <a:t>Substitution</a:t>
            </a:r>
            <a:r>
              <a:rPr lang="en-GB"/>
              <a:t>, technology acts as a direct substitute and no functional change occurs. In some instances, this is appropriate, such as when we use a device to type notes instead of writing them by hand, reading text online or using a digital drawing programme instead of a paintbrush.  </a:t>
            </a:r>
          </a:p>
          <a:p>
            <a:pPr fontAlgn="base"/>
            <a:r>
              <a:rPr lang="en-GB"/>
              <a:t>At the second level, </a:t>
            </a:r>
            <a:r>
              <a:rPr lang="en-GB" b="1"/>
              <a:t>Augmentation</a:t>
            </a:r>
            <a:r>
              <a:rPr lang="en-GB"/>
              <a:t>, technology acts as a direct substitute but, this time, with some functional change. For example, using a text-to-speech function when writing, incorporating a video in a presentation or using Microsoft Forms to deliver and mark a quiz. </a:t>
            </a:r>
          </a:p>
          <a:p>
            <a:pPr fontAlgn="base"/>
            <a:r>
              <a:rPr lang="en-GB"/>
              <a:t>At the third level, </a:t>
            </a:r>
            <a:r>
              <a:rPr lang="en-GB" b="1"/>
              <a:t>Modification</a:t>
            </a:r>
            <a:r>
              <a:rPr lang="en-GB"/>
              <a:t>, the use of technology allows for a significant redesign of the task in hand. Consider recording a sports training exercise and ‘flipping’ the activity so that students watch and analyse it at home or using a scanned background image on a canvas as a starting point for further artistic creativity. </a:t>
            </a:r>
          </a:p>
          <a:p>
            <a:pPr fontAlgn="base"/>
            <a:r>
              <a:rPr lang="en-GB"/>
              <a:t>Finally, the highest level is </a:t>
            </a:r>
            <a:r>
              <a:rPr lang="en-GB" b="1"/>
              <a:t>Redefinition</a:t>
            </a:r>
            <a:r>
              <a:rPr lang="en-GB"/>
              <a:t>. Use concept-mapping tools, create a class documentary or use artificial intelligence driven software such as Century, that provides highly individualised tasks and feedback</a:t>
            </a:r>
          </a:p>
          <a:p>
            <a:endParaRPr lang="en-GB"/>
          </a:p>
        </p:txBody>
      </p:sp>
      <p:sp>
        <p:nvSpPr>
          <p:cNvPr id="4" name="Slide Number Placeholder 3"/>
          <p:cNvSpPr>
            <a:spLocks noGrp="1"/>
          </p:cNvSpPr>
          <p:nvPr>
            <p:ph type="sldNum" sz="quarter" idx="5"/>
          </p:nvPr>
        </p:nvSpPr>
        <p:spPr/>
        <p:txBody>
          <a:bodyPr/>
          <a:lstStyle/>
          <a:p>
            <a:fld id="{35821B7A-31C3-4BAC-BD56-E7C8BF2D5EE0}" type="slidenum">
              <a:rPr lang="en-GB" smtClean="0"/>
              <a:t>10</a:t>
            </a:fld>
            <a:endParaRPr lang="en-GB"/>
          </a:p>
        </p:txBody>
      </p:sp>
    </p:spTree>
    <p:extLst>
      <p:ext uri="{BB962C8B-B14F-4D97-AF65-F5344CB8AC3E}">
        <p14:creationId xmlns:p14="http://schemas.microsoft.com/office/powerpoint/2010/main" val="1602371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0"/>
            <a:ext cx="9151744" cy="68657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2" name="Title 1"/>
          <p:cNvSpPr>
            <a:spLocks noGrp="1"/>
          </p:cNvSpPr>
          <p:nvPr>
            <p:ph type="ctrTitle"/>
          </p:nvPr>
        </p:nvSpPr>
        <p:spPr>
          <a:xfrm>
            <a:off x="685800" y="2130425"/>
            <a:ext cx="6400800" cy="1611339"/>
          </a:xfrm>
        </p:spPr>
        <p:txBody>
          <a:bodyPr anchor="t">
            <a:normAutofit/>
          </a:bodyPr>
          <a:lstStyle>
            <a:lvl1pPr algn="l">
              <a:lnSpc>
                <a:spcPts val="4000"/>
              </a:lnSpc>
              <a:defRPr sz="4000" cap="all">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3886200"/>
            <a:ext cx="6400800" cy="1752600"/>
          </a:xfrm>
        </p:spPr>
        <p:txBody>
          <a:bodyPr wrap="none" anchor="t">
            <a:normAutofit/>
          </a:bodyPr>
          <a:lstStyle>
            <a:lvl1pPr marL="0" indent="0" algn="l">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AL_logo_white.png"/>
          <p:cNvPicPr>
            <a:picLocks noChangeAspect="1"/>
          </p:cNvPicPr>
          <p:nvPr userDrawn="1"/>
        </p:nvPicPr>
        <p:blipFill>
          <a:blip r:embed="rId2"/>
          <a:stretch>
            <a:fillRect/>
          </a:stretch>
        </p:blipFill>
        <p:spPr>
          <a:xfrm>
            <a:off x="728449" y="529262"/>
            <a:ext cx="2133072" cy="950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D76F6-7E58-4541-A187-3F190AFB1211}"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5721"/>
            <a:ext cx="2057400" cy="47804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45721"/>
            <a:ext cx="6019800" cy="4780442"/>
          </a:xfrm>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D76F6-7E58-4541-A187-3F190AFB1211}" type="datetimeFigureOut">
              <a:rPr lang="en-US" smtClean="0"/>
              <a:pPr/>
              <a:t>6/17/2020</a:t>
            </a:fld>
            <a:endParaRPr lang="en-US"/>
          </a:p>
        </p:txBody>
      </p:sp>
      <p:sp>
        <p:nvSpPr>
          <p:cNvPr id="5" name="Footer Placeholder 4"/>
          <p:cNvSpPr>
            <a:spLocks noGrp="1"/>
          </p:cNvSpPr>
          <p:nvPr>
            <p:ph type="ftr" sz="quarter" idx="11"/>
          </p:nvPr>
        </p:nvSpPr>
        <p:spPr>
          <a:xfrm>
            <a:off x="2590800" y="6356350"/>
            <a:ext cx="2895600" cy="365125"/>
          </a:xfrm>
        </p:spPr>
        <p:txBody>
          <a:bodyPr/>
          <a:lstStyle/>
          <a:p>
            <a:endParaRPr lang="en-US"/>
          </a:p>
        </p:txBody>
      </p:sp>
      <p:sp>
        <p:nvSpPr>
          <p:cNvPr id="6" name="Slide Number Placeholder 5"/>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D76F6-7E58-4541-A187-3F190AFB1211}" type="datetimeFigureOut">
              <a:rPr lang="en-US" smtClean="0"/>
              <a:pPr/>
              <a:t>6/17/2020</a:t>
            </a:fld>
            <a:endParaRPr lang="en-US"/>
          </a:p>
        </p:txBody>
      </p:sp>
      <p:sp>
        <p:nvSpPr>
          <p:cNvPr id="6" name="Slide Number Placeholder 5"/>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normAutofit/>
          </a:bodyPr>
          <a:lstStyle>
            <a:lvl1pPr algn="l">
              <a:defRPr sz="24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D76F6-7E58-4541-A187-3F190AFB1211}"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84319"/>
            <a:ext cx="4038600" cy="371367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84319"/>
            <a:ext cx="4038600" cy="371367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BD76F6-7E58-4541-A187-3F190AFB1211}"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96818" y="2174875"/>
            <a:ext cx="4040188" cy="63976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818" y="2864988"/>
            <a:ext cx="4040188" cy="294921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84643" y="2174875"/>
            <a:ext cx="4041775" cy="63976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4643" y="2864988"/>
            <a:ext cx="4041775" cy="294921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BD76F6-7E58-4541-A187-3F190AFB1211}"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1000">
                <a:solidFill>
                  <a:schemeClr val="tx1"/>
                </a:solidFill>
              </a:defRPr>
            </a:lvl1pPr>
          </a:lstStyle>
          <a:p>
            <a:fld id="{CCBD76F6-7E58-4541-A187-3F190AFB1211}" type="datetimeFigureOut">
              <a:rPr lang="en-US" smtClean="0"/>
              <a:pPr/>
              <a:t>6/17/2020</a:t>
            </a:fld>
            <a:endParaRPr lang="en-US"/>
          </a:p>
        </p:txBody>
      </p:sp>
      <p:sp>
        <p:nvSpPr>
          <p:cNvPr id="5" name="Slide Number Placeholder 4"/>
          <p:cNvSpPr>
            <a:spLocks noGrp="1"/>
          </p:cNvSpPr>
          <p:nvPr>
            <p:ph type="sldNum" sz="quarter" idx="12"/>
          </p:nvPr>
        </p:nvSpPr>
        <p:spPr/>
        <p:txBody>
          <a:bodyPr/>
          <a:lstStyle>
            <a:lvl1pPr>
              <a:defRPr sz="1000">
                <a:solidFill>
                  <a:schemeClr val="tx1"/>
                </a:solidFill>
              </a:defRPr>
            </a:lvl1pPr>
          </a:lstStyle>
          <a:p>
            <a:fld id="{C0B59059-4262-EF4F-8A73-6FC11E85A5CE}" type="slidenum">
              <a:rPr lang="en-US" smtClean="0"/>
              <a:pPr/>
              <a:t>‹#›</a:t>
            </a:fld>
            <a:endParaRPr lang="en-US"/>
          </a:p>
        </p:txBody>
      </p:sp>
      <p:sp>
        <p:nvSpPr>
          <p:cNvPr id="7" name="TextBox 6"/>
          <p:cNvSpPr txBox="1"/>
          <p:nvPr userDrawn="1"/>
        </p:nvSpPr>
        <p:spPr>
          <a:xfrm>
            <a:off x="567267" y="6356350"/>
            <a:ext cx="1608667" cy="369332"/>
          </a:xfrm>
          <a:prstGeom prst="rect">
            <a:avLst/>
          </a:prstGeom>
          <a:noFill/>
        </p:spPr>
        <p:txBody>
          <a:bodyPr wrap="square"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D76F6-7E58-4541-A187-3F190AFB1211}" type="datetimeFigureOut">
              <a:rPr lang="en-US" smtClean="0"/>
              <a:pPr/>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12014"/>
            <a:ext cx="3008313" cy="1162050"/>
          </a:xfrm>
        </p:spPr>
        <p:txBody>
          <a:bodyPr anchor="t">
            <a:normAutofit/>
          </a:bodyPr>
          <a:lstStyle>
            <a:lvl1pPr algn="l">
              <a:defRPr sz="2800" b="1"/>
            </a:lvl1pPr>
          </a:lstStyle>
          <a:p>
            <a:r>
              <a:rPr lang="en-US"/>
              <a:t>Click to edit Master title style</a:t>
            </a:r>
          </a:p>
        </p:txBody>
      </p:sp>
      <p:sp>
        <p:nvSpPr>
          <p:cNvPr id="3" name="Content Placeholder 2"/>
          <p:cNvSpPr>
            <a:spLocks noGrp="1"/>
          </p:cNvSpPr>
          <p:nvPr>
            <p:ph idx="1"/>
          </p:nvPr>
        </p:nvSpPr>
        <p:spPr>
          <a:xfrm>
            <a:off x="3575050" y="1512014"/>
            <a:ext cx="5111750" cy="393736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74065"/>
            <a:ext cx="3008313" cy="2775314"/>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D76F6-7E58-4541-A187-3F190AFB1211}"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192" y="4800600"/>
            <a:ext cx="689049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88192" y="1319841"/>
            <a:ext cx="8298608" cy="34077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8192" y="5367338"/>
            <a:ext cx="689049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D76F6-7E58-4541-A187-3F190AFB1211}"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59059-4262-EF4F-8A73-6FC11E85A5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192" y="1241319"/>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88192" y="2472876"/>
            <a:ext cx="8229600" cy="2756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0" y="6356350"/>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endParaRPr lang="en-US"/>
          </a:p>
        </p:txBody>
      </p:sp>
      <p:sp>
        <p:nvSpPr>
          <p:cNvPr id="5" name="Footer Placeholder 4"/>
          <p:cNvSpPr>
            <a:spLocks noGrp="1"/>
          </p:cNvSpPr>
          <p:nvPr>
            <p:ph type="ftr" sz="quarter" idx="3"/>
          </p:nvPr>
        </p:nvSpPr>
        <p:spPr>
          <a:xfrm>
            <a:off x="388192" y="6356350"/>
            <a:ext cx="2895600" cy="365125"/>
          </a:xfrm>
          <a:prstGeom prst="rect">
            <a:avLst/>
          </a:prstGeom>
        </p:spPr>
        <p:txBody>
          <a:bodyPr vert="horz" lIns="91440" tIns="45720" rIns="91440" bIns="45720" rtlCol="0" anchor="ctr"/>
          <a:lstStyle>
            <a:lvl1pPr algn="l">
              <a:defRPr sz="900" b="1" i="0" cap="all">
                <a:solidFill>
                  <a:schemeClr val="tx1"/>
                </a:solidFill>
                <a:latin typeface="Arial"/>
                <a:cs typeface="Arial"/>
              </a:defRPr>
            </a:lvl1pPr>
          </a:lstStyle>
          <a:p>
            <a:endParaRPr lang="en-US"/>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C0B59059-4262-EF4F-8A73-6FC11E85A5CE}" type="slidenum">
              <a:rPr lang="en-US" sz="800" smtClean="0"/>
              <a:pPr/>
              <a:t>‹#›</a:t>
            </a:fld>
            <a:endParaRPr lang="en-US" sz="800"/>
          </a:p>
        </p:txBody>
      </p:sp>
      <p:sp>
        <p:nvSpPr>
          <p:cNvPr id="7" name="Rectangle 6"/>
          <p:cNvSpPr/>
          <p:nvPr userDrawn="1"/>
        </p:nvSpPr>
        <p:spPr>
          <a:xfrm flipV="1">
            <a:off x="486153" y="1147313"/>
            <a:ext cx="8131639" cy="18000"/>
          </a:xfrm>
          <a:prstGeom prst="rect">
            <a:avLst/>
          </a:prstGeom>
          <a:gradFill>
            <a:gsLst>
              <a:gs pos="0">
                <a:schemeClr val="tx1"/>
              </a:gs>
              <a:gs pos="100000">
                <a:schemeClr val="bg1"/>
              </a:gs>
            </a:gsLst>
            <a:lin ang="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L_logo_black.png"/>
          <p:cNvPicPr>
            <a:picLocks noChangeAspect="1"/>
          </p:cNvPicPr>
          <p:nvPr userDrawn="1"/>
        </p:nvPicPr>
        <p:blipFill>
          <a:blip r:embed="rId13"/>
          <a:stretch>
            <a:fillRect/>
          </a:stretch>
        </p:blipFill>
        <p:spPr>
          <a:xfrm>
            <a:off x="457200" y="274638"/>
            <a:ext cx="1345990" cy="59975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lnSpc>
          <a:spcPts val="2800"/>
        </a:lnSpc>
        <a:spcBef>
          <a:spcPct val="0"/>
        </a:spcBef>
        <a:buNone/>
        <a:defRPr sz="2800" b="1" kern="1200" cap="all">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0"/>
              <a:t>OUR JOURNEY TO REMOTE LEARNING​</a:t>
            </a:r>
            <a:endParaRPr lang="en-US"/>
          </a:p>
        </p:txBody>
      </p:sp>
      <p:sp>
        <p:nvSpPr>
          <p:cNvPr id="3" name="Subtitle 2"/>
          <p:cNvSpPr>
            <a:spLocks noGrp="1"/>
          </p:cNvSpPr>
          <p:nvPr>
            <p:ph type="subTitle" idx="1"/>
          </p:nvPr>
        </p:nvSpPr>
        <p:spPr/>
        <p:txBody>
          <a:bodyPr/>
          <a:lstStyle/>
          <a:p>
            <a:r>
              <a:rPr lang="en-US"/>
              <a:t>By:</a:t>
            </a:r>
          </a:p>
          <a:p>
            <a:r>
              <a:rPr lang="en-US"/>
              <a:t>Kim Blanchard</a:t>
            </a:r>
          </a:p>
          <a:p>
            <a:r>
              <a:rPr lang="en-US"/>
              <a:t>Sharmen Ibrahim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0592" y="1476375"/>
            <a:ext cx="6890496" cy="566738"/>
          </a:xfrm>
        </p:spPr>
        <p:txBody>
          <a:bodyPr/>
          <a:lstStyle/>
          <a:p>
            <a:r>
              <a:rPr lang="en-GB"/>
              <a:t>Using the SAMR model</a:t>
            </a:r>
          </a:p>
        </p:txBody>
      </p:sp>
      <p:pic>
        <p:nvPicPr>
          <p:cNvPr id="7170" name="Picture 2" descr="SAMR Model: A Practical Guide for EdTech Integration | Schoology">
            <a:extLst>
              <a:ext uri="{FF2B5EF4-FFF2-40B4-BE49-F238E27FC236}">
                <a16:creationId xmlns:a16="http://schemas.microsoft.com/office/drawing/2014/main" id="{869F889C-638B-4245-B746-1AC9278EC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594769"/>
            <a:ext cx="6948487" cy="36648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9">
            <a:extLst>
              <a:ext uri="{FF2B5EF4-FFF2-40B4-BE49-F238E27FC236}">
                <a16:creationId xmlns:a16="http://schemas.microsoft.com/office/drawing/2014/main" id="{A242664D-C09E-46B7-8E6F-F6E601A61DE5}"/>
              </a:ext>
            </a:extLst>
          </p:cNvPr>
          <p:cNvSpPr txBox="1">
            <a:spLocks/>
          </p:cNvSpPr>
          <p:nvPr/>
        </p:nvSpPr>
        <p:spPr>
          <a:xfrm>
            <a:off x="431054" y="2233613"/>
            <a:ext cx="2569321" cy="39624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0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9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900"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base"/>
            <a:r>
              <a:rPr lang="en-GB"/>
              <a:t>. </a:t>
            </a:r>
          </a:p>
          <a:p>
            <a:pPr fontAlgn="base"/>
            <a:endParaRPr lang="en-GB"/>
          </a:p>
        </p:txBody>
      </p:sp>
    </p:spTree>
    <p:extLst>
      <p:ext uri="{BB962C8B-B14F-4D97-AF65-F5344CB8AC3E}">
        <p14:creationId xmlns:p14="http://schemas.microsoft.com/office/powerpoint/2010/main" val="13086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0592" y="1243013"/>
            <a:ext cx="7650908" cy="1171575"/>
          </a:xfrm>
        </p:spPr>
        <p:txBody>
          <a:bodyPr>
            <a:normAutofit/>
          </a:bodyPr>
          <a:lstStyle/>
          <a:p>
            <a:r>
              <a:rPr lang="en-GB"/>
              <a:t>Plan learning and teaching to be delivered through an optimal mix of online, self-directed, blended and face-to-face experiences. </a:t>
            </a:r>
          </a:p>
        </p:txBody>
      </p:sp>
      <p:sp>
        <p:nvSpPr>
          <p:cNvPr id="10" name="Text Placeholder 9"/>
          <p:cNvSpPr>
            <a:spLocks noGrp="1"/>
          </p:cNvSpPr>
          <p:nvPr>
            <p:ph type="body" sz="half" idx="2"/>
          </p:nvPr>
        </p:nvSpPr>
        <p:spPr>
          <a:xfrm>
            <a:off x="616792" y="2671763"/>
            <a:ext cx="3197971" cy="3700462"/>
          </a:xfrm>
        </p:spPr>
        <p:txBody>
          <a:bodyPr>
            <a:normAutofit/>
          </a:bodyPr>
          <a:lstStyle/>
          <a:p>
            <a:pPr fontAlgn="base"/>
            <a:r>
              <a:rPr lang="en-GB"/>
              <a:t>We have created a series of online delivery recipe cards, showing which ingredients are available for use (whether synchronous or asynchronous) and how these different ingredients can be blended into a wide variety of delicious and interesting recipes, keeping our students engaged and our teachers sane. </a:t>
            </a:r>
          </a:p>
          <a:p>
            <a:pPr fontAlgn="base"/>
            <a:r>
              <a:rPr lang="en-GB"/>
              <a:t>We will use the </a:t>
            </a:r>
            <a:r>
              <a:rPr lang="en-GB" err="1"/>
              <a:t>BluePrint</a:t>
            </a:r>
            <a:r>
              <a:rPr lang="en-GB"/>
              <a:t> feature in Canvas to populate all courses in a single faculty. </a:t>
            </a:r>
          </a:p>
        </p:txBody>
      </p:sp>
      <p:pic>
        <p:nvPicPr>
          <p:cNvPr id="8194" name="Picture 2" descr="Waitrose recipe cards january 2016 blank">
            <a:extLst>
              <a:ext uri="{FF2B5EF4-FFF2-40B4-BE49-F238E27FC236}">
                <a16:creationId xmlns:a16="http://schemas.microsoft.com/office/drawing/2014/main" id="{53FA8586-98CB-445F-9CED-BAFA37F9B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158" y="2614613"/>
            <a:ext cx="42862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07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8192" y="1241319"/>
            <a:ext cx="8229600" cy="1143000"/>
          </a:xfrm>
        </p:spPr>
        <p:txBody>
          <a:bodyPr anchor="t">
            <a:normAutofit/>
          </a:bodyPr>
          <a:lstStyle/>
          <a:p>
            <a:r>
              <a:rPr lang="en-GB" sz="2200"/>
              <a:t>management of assessment which permit e-submission, e-marking and moderation, e-feedback</a:t>
            </a:r>
          </a:p>
        </p:txBody>
      </p:sp>
      <p:sp>
        <p:nvSpPr>
          <p:cNvPr id="10" name="Text Placeholder 9"/>
          <p:cNvSpPr>
            <a:spLocks noGrp="1"/>
          </p:cNvSpPr>
          <p:nvPr>
            <p:ph sz="half" idx="1"/>
          </p:nvPr>
        </p:nvSpPr>
        <p:spPr>
          <a:xfrm>
            <a:off x="329673" y="2379919"/>
            <a:ext cx="4126178" cy="3908684"/>
          </a:xfrm>
        </p:spPr>
        <p:txBody>
          <a:bodyPr vert="horz" lIns="91440" tIns="45720" rIns="91440" bIns="45720" rtlCol="0" anchor="t">
            <a:normAutofit/>
          </a:bodyPr>
          <a:lstStyle/>
          <a:p>
            <a:pPr fontAlgn="base"/>
            <a:r>
              <a:rPr lang="en-GB" sz="1800" b="1" err="1"/>
              <a:t>Speedgrader</a:t>
            </a:r>
            <a:r>
              <a:rPr lang="en-GB" sz="1800"/>
              <a:t> which is</a:t>
            </a:r>
            <a:endParaRPr lang="en-US"/>
          </a:p>
          <a:p>
            <a:r>
              <a:rPr lang="en-GB" sz="1800"/>
              <a:t>embedded within</a:t>
            </a:r>
            <a:endParaRPr lang="en-GB"/>
          </a:p>
          <a:p>
            <a:r>
              <a:rPr lang="en-GB" sz="1800"/>
              <a:t>Canvas allows teachers to</a:t>
            </a:r>
            <a:endParaRPr lang="en-GB"/>
          </a:p>
          <a:p>
            <a:r>
              <a:rPr lang="en-GB" sz="1800"/>
              <a:t>grade student's submission,</a:t>
            </a:r>
            <a:endParaRPr lang="en-GB"/>
          </a:p>
          <a:p>
            <a:r>
              <a:rPr lang="en-GB" sz="1800"/>
              <a:t>re-submissions and</a:t>
            </a:r>
            <a:endParaRPr lang="en-GB"/>
          </a:p>
          <a:p>
            <a:r>
              <a:rPr lang="en-GB" sz="1800"/>
              <a:t>moderated assignment with</a:t>
            </a:r>
            <a:endParaRPr lang="en-GB"/>
          </a:p>
          <a:p>
            <a:r>
              <a:rPr lang="en-GB" sz="1800"/>
              <a:t>the option of using a simple</a:t>
            </a:r>
            <a:endParaRPr lang="en-GB"/>
          </a:p>
          <a:p>
            <a:r>
              <a:rPr lang="en-GB" sz="1800"/>
              <a:t>point scale or complex</a:t>
            </a:r>
            <a:endParaRPr lang="en-GB"/>
          </a:p>
          <a:p>
            <a:r>
              <a:rPr lang="en-GB" sz="1800"/>
              <a:t>rubric. Feedback can be</a:t>
            </a:r>
            <a:endParaRPr lang="en-GB"/>
          </a:p>
          <a:p>
            <a:r>
              <a:rPr lang="en-GB" sz="1800"/>
              <a:t>Give in different format such</a:t>
            </a:r>
            <a:endParaRPr lang="en-GB"/>
          </a:p>
          <a:p>
            <a:r>
              <a:rPr lang="en-GB" sz="1800"/>
              <a:t>as text or media comments.   </a:t>
            </a:r>
            <a:endParaRPr lang="en-GB"/>
          </a:p>
          <a:p>
            <a:endParaRPr lang="en-GB" sz="1800"/>
          </a:p>
        </p:txBody>
      </p:sp>
      <p:pic>
        <p:nvPicPr>
          <p:cNvPr id="9218" name="Picture 2" descr="Screenshot of Speedgrader tool in Canvas">
            <a:extLst>
              <a:ext uri="{FF2B5EF4-FFF2-40B4-BE49-F238E27FC236}">
                <a16:creationId xmlns:a16="http://schemas.microsoft.com/office/drawing/2014/main" id="{65FA7771-9631-4136-B556-BE5E2563D4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2084" y="2570057"/>
            <a:ext cx="5678091" cy="2881629"/>
          </a:xfrm>
          <a:prstGeom prst="rect">
            <a:avLst/>
          </a:prstGeom>
          <a:solidFill>
            <a:srgbClr val="FFFFFF"/>
          </a:solidFill>
        </p:spPr>
      </p:pic>
    </p:spTree>
    <p:extLst>
      <p:ext uri="{BB962C8B-B14F-4D97-AF65-F5344CB8AC3E}">
        <p14:creationId xmlns:p14="http://schemas.microsoft.com/office/powerpoint/2010/main" val="300381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8192" y="1241319"/>
            <a:ext cx="8229600" cy="1143000"/>
          </a:xfrm>
        </p:spPr>
        <p:txBody>
          <a:bodyPr anchor="t">
            <a:normAutofit/>
          </a:bodyPr>
          <a:lstStyle/>
          <a:p>
            <a:r>
              <a:rPr lang="en-GB"/>
              <a:t>include the use of e -portfolios, micro-certification</a:t>
            </a:r>
          </a:p>
        </p:txBody>
      </p:sp>
      <p:sp>
        <p:nvSpPr>
          <p:cNvPr id="10" name="Text Placeholder 9"/>
          <p:cNvSpPr>
            <a:spLocks noGrp="1"/>
          </p:cNvSpPr>
          <p:nvPr>
            <p:ph sz="half" idx="1"/>
          </p:nvPr>
        </p:nvSpPr>
        <p:spPr>
          <a:xfrm>
            <a:off x="457200" y="2384319"/>
            <a:ext cx="4038600" cy="3713671"/>
          </a:xfrm>
        </p:spPr>
        <p:txBody>
          <a:bodyPr>
            <a:normAutofit lnSpcReduction="10000"/>
          </a:bodyPr>
          <a:lstStyle/>
          <a:p>
            <a:pPr fontAlgn="base">
              <a:lnSpc>
                <a:spcPct val="90000"/>
              </a:lnSpc>
            </a:pPr>
            <a:r>
              <a:rPr lang="en-GB" sz="1400" b="1" err="1"/>
              <a:t>ePortfolios</a:t>
            </a:r>
            <a:r>
              <a:rPr lang="en-GB" sz="1400"/>
              <a:t> within Canvas allows students</a:t>
            </a:r>
          </a:p>
          <a:p>
            <a:pPr fontAlgn="base">
              <a:lnSpc>
                <a:spcPct val="90000"/>
              </a:lnSpc>
            </a:pPr>
            <a:r>
              <a:rPr lang="en-GB" sz="1400"/>
              <a:t>to collect and document their projects,</a:t>
            </a:r>
          </a:p>
          <a:p>
            <a:pPr fontAlgn="base">
              <a:lnSpc>
                <a:spcPct val="90000"/>
              </a:lnSpc>
            </a:pPr>
            <a:r>
              <a:rPr lang="en-GB" sz="1400"/>
              <a:t>submissions, experiences, and other work</a:t>
            </a:r>
          </a:p>
          <a:p>
            <a:pPr fontAlgn="base">
              <a:lnSpc>
                <a:spcPct val="90000"/>
              </a:lnSpc>
            </a:pPr>
            <a:r>
              <a:rPr lang="en-GB" sz="1400"/>
              <a:t>products across all their</a:t>
            </a:r>
          </a:p>
          <a:p>
            <a:pPr fontAlgn="base">
              <a:lnSpc>
                <a:spcPct val="90000"/>
              </a:lnSpc>
            </a:pPr>
            <a:r>
              <a:rPr lang="en-GB" sz="1400"/>
              <a:t>courses. They keep </a:t>
            </a:r>
            <a:r>
              <a:rPr lang="en-GB" sz="1400" err="1"/>
              <a:t>ePortfolios</a:t>
            </a:r>
            <a:r>
              <a:rPr lang="en-GB" sz="1400"/>
              <a:t> private or share</a:t>
            </a:r>
          </a:p>
          <a:p>
            <a:pPr fontAlgn="base">
              <a:lnSpc>
                <a:spcPct val="90000"/>
              </a:lnSpc>
            </a:pPr>
            <a:r>
              <a:rPr lang="en-GB" sz="1400"/>
              <a:t>with other students, teachers, and/or future</a:t>
            </a:r>
          </a:p>
          <a:p>
            <a:pPr fontAlgn="base">
              <a:lnSpc>
                <a:spcPct val="90000"/>
              </a:lnSpc>
            </a:pPr>
            <a:r>
              <a:rPr lang="en-GB" sz="1400"/>
              <a:t>employers. The students can export</a:t>
            </a:r>
          </a:p>
          <a:p>
            <a:pPr fontAlgn="base">
              <a:lnSpc>
                <a:spcPct val="90000"/>
              </a:lnSpc>
            </a:pPr>
            <a:r>
              <a:rPr lang="en-GB" sz="1400"/>
              <a:t>their </a:t>
            </a:r>
            <a:r>
              <a:rPr lang="en-GB" sz="1400" err="1"/>
              <a:t>ePortfolios</a:t>
            </a:r>
            <a:r>
              <a:rPr lang="en-GB" sz="1400"/>
              <a:t> to take them after they finish</a:t>
            </a:r>
          </a:p>
          <a:p>
            <a:pPr fontAlgn="base">
              <a:lnSpc>
                <a:spcPct val="90000"/>
              </a:lnSpc>
            </a:pPr>
            <a:r>
              <a:rPr lang="en-GB" sz="1400"/>
              <a:t>studying with Activate Learning.  </a:t>
            </a:r>
          </a:p>
          <a:p>
            <a:pPr fontAlgn="base">
              <a:lnSpc>
                <a:spcPct val="90000"/>
              </a:lnSpc>
            </a:pPr>
            <a:r>
              <a:rPr lang="en-GB" sz="1400"/>
              <a:t> </a:t>
            </a:r>
          </a:p>
          <a:p>
            <a:pPr fontAlgn="base">
              <a:lnSpc>
                <a:spcPct val="90000"/>
              </a:lnSpc>
            </a:pPr>
            <a:r>
              <a:rPr lang="en-GB" sz="1400"/>
              <a:t>We use </a:t>
            </a:r>
            <a:r>
              <a:rPr lang="en-GB" sz="1400" b="1" err="1"/>
              <a:t>Badgr</a:t>
            </a:r>
            <a:r>
              <a:rPr lang="en-GB" sz="1400"/>
              <a:t> as a method of adding badges to</a:t>
            </a:r>
          </a:p>
          <a:p>
            <a:pPr fontAlgn="base">
              <a:lnSpc>
                <a:spcPct val="90000"/>
              </a:lnSpc>
            </a:pPr>
            <a:r>
              <a:rPr lang="en-GB" sz="1400"/>
              <a:t>courses. Students can collect their badge</a:t>
            </a:r>
          </a:p>
          <a:p>
            <a:pPr fontAlgn="base">
              <a:lnSpc>
                <a:spcPct val="90000"/>
              </a:lnSpc>
            </a:pPr>
            <a:r>
              <a:rPr lang="en-GB" sz="1400"/>
              <a:t>upon achieving certain criteria set up by their</a:t>
            </a:r>
          </a:p>
          <a:p>
            <a:pPr fontAlgn="base">
              <a:lnSpc>
                <a:spcPct val="90000"/>
              </a:lnSpc>
            </a:pPr>
            <a:r>
              <a:rPr lang="en-GB" sz="1400"/>
              <a:t>teachers and they can add them to their profiles</a:t>
            </a:r>
          </a:p>
          <a:p>
            <a:pPr fontAlgn="base">
              <a:lnSpc>
                <a:spcPct val="90000"/>
              </a:lnSpc>
            </a:pPr>
            <a:r>
              <a:rPr lang="en-GB" sz="1400"/>
              <a:t>on LinkedIn, Twitter and other media platforms.  </a:t>
            </a:r>
          </a:p>
          <a:p>
            <a:pPr fontAlgn="base">
              <a:lnSpc>
                <a:spcPct val="90000"/>
              </a:lnSpc>
            </a:pPr>
            <a:r>
              <a:rPr lang="en-GB" sz="1400"/>
              <a:t> </a:t>
            </a:r>
          </a:p>
          <a:p>
            <a:pPr>
              <a:lnSpc>
                <a:spcPct val="90000"/>
              </a:lnSpc>
            </a:pPr>
            <a:endParaRPr lang="en-GB" sz="1400"/>
          </a:p>
        </p:txBody>
      </p:sp>
      <p:pic>
        <p:nvPicPr>
          <p:cNvPr id="3" name="Picture 2" descr="Photographer editing photos on desktop computer">
            <a:extLst>
              <a:ext uri="{FF2B5EF4-FFF2-40B4-BE49-F238E27FC236}">
                <a16:creationId xmlns:a16="http://schemas.microsoft.com/office/drawing/2014/main" id="{0F48D4D6-1781-4583-B32C-FA4E9362AB32}"/>
              </a:ext>
            </a:extLst>
          </p:cNvPr>
          <p:cNvPicPr>
            <a:picLocks noChangeAspect="1"/>
          </p:cNvPicPr>
          <p:nvPr/>
        </p:nvPicPr>
        <p:blipFill rotWithShape="1">
          <a:blip r:embed="rId3"/>
          <a:srcRect l="19852" r="7559" b="1"/>
          <a:stretch/>
        </p:blipFill>
        <p:spPr>
          <a:xfrm>
            <a:off x="4648200" y="2384319"/>
            <a:ext cx="4038600" cy="3713671"/>
          </a:xfrm>
          <a:prstGeom prst="rect">
            <a:avLst/>
          </a:prstGeom>
          <a:noFill/>
        </p:spPr>
      </p:pic>
      <p:pic>
        <p:nvPicPr>
          <p:cNvPr id="12290" name="Picture 2" descr="Educator Innovator | Do-It-Yourself Badges">
            <a:extLst>
              <a:ext uri="{FF2B5EF4-FFF2-40B4-BE49-F238E27FC236}">
                <a16:creationId xmlns:a16="http://schemas.microsoft.com/office/drawing/2014/main" id="{000FE048-915E-430D-A1BA-7AA0A25CC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21" y="5653088"/>
            <a:ext cx="2102958" cy="103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2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60CDB-2AF9-4626-B9D9-6585C1DBD7BE}"/>
              </a:ext>
            </a:extLst>
          </p:cNvPr>
          <p:cNvSpPr>
            <a:spLocks noGrp="1"/>
          </p:cNvSpPr>
          <p:nvPr>
            <p:ph type="body" sz="half" idx="2"/>
          </p:nvPr>
        </p:nvSpPr>
        <p:spPr>
          <a:xfrm>
            <a:off x="733425" y="2271713"/>
            <a:ext cx="7884365" cy="1971675"/>
          </a:xfrm>
        </p:spPr>
        <p:txBody>
          <a:bodyPr>
            <a:normAutofit/>
          </a:bodyPr>
          <a:lstStyle/>
          <a:p>
            <a:pPr fontAlgn="base"/>
            <a:r>
              <a:rPr lang="en-GB"/>
              <a:t>Currently Turnitin is widely and routinely used for HE courses, for assignments submitted via Canvas.</a:t>
            </a:r>
          </a:p>
          <a:p>
            <a:pPr fontAlgn="base"/>
            <a:r>
              <a:rPr lang="en-GB"/>
              <a:t>We aim to create and run transition course for our Level 3 students progressing to HE, with Activate Learning or externally, next summer. As part of these courses we would like to create short courses in academic writing, including referencing (Harvard), plagiarism and the experience of using plagiarism detection software such as Turnitin.  </a:t>
            </a:r>
          </a:p>
          <a:p>
            <a:pPr fontAlgn="base"/>
            <a:r>
              <a:rPr lang="en-GB"/>
              <a:t> </a:t>
            </a:r>
          </a:p>
          <a:p>
            <a:endParaRPr lang="en-GB"/>
          </a:p>
        </p:txBody>
      </p:sp>
      <p:sp>
        <p:nvSpPr>
          <p:cNvPr id="6" name="Title 7">
            <a:extLst>
              <a:ext uri="{FF2B5EF4-FFF2-40B4-BE49-F238E27FC236}">
                <a16:creationId xmlns:a16="http://schemas.microsoft.com/office/drawing/2014/main" id="{BD4ACBF2-5178-4F79-BB20-392941F12761}"/>
              </a:ext>
            </a:extLst>
          </p:cNvPr>
          <p:cNvSpPr>
            <a:spLocks noGrp="1"/>
          </p:cNvSpPr>
          <p:nvPr>
            <p:ph type="title"/>
          </p:nvPr>
        </p:nvSpPr>
        <p:spPr>
          <a:xfrm>
            <a:off x="388192" y="1241319"/>
            <a:ext cx="8229600" cy="1143000"/>
          </a:xfrm>
        </p:spPr>
        <p:txBody>
          <a:bodyPr anchor="t">
            <a:normAutofit/>
          </a:bodyPr>
          <a:lstStyle/>
          <a:p>
            <a:r>
              <a:rPr lang="en-GB"/>
              <a:t>Promote the use of plagiarism detection software to support students</a:t>
            </a:r>
          </a:p>
        </p:txBody>
      </p:sp>
      <p:pic>
        <p:nvPicPr>
          <p:cNvPr id="10242" name="Picture 2" descr="Academic Integrity Offence | Academic Integrity">
            <a:extLst>
              <a:ext uri="{FF2B5EF4-FFF2-40B4-BE49-F238E27FC236}">
                <a16:creationId xmlns:a16="http://schemas.microsoft.com/office/drawing/2014/main" id="{879559D3-FF9E-4FF3-AA98-224D4E168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34" y="4352925"/>
            <a:ext cx="7072311" cy="212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8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A962-4681-47E5-B3A4-6F76185F8887}"/>
              </a:ext>
            </a:extLst>
          </p:cNvPr>
          <p:cNvSpPr>
            <a:spLocks noGrp="1"/>
          </p:cNvSpPr>
          <p:nvPr>
            <p:ph type="title"/>
          </p:nvPr>
        </p:nvSpPr>
        <p:spPr>
          <a:xfrm>
            <a:off x="435817" y="1376363"/>
            <a:ext cx="6890496" cy="566738"/>
          </a:xfrm>
        </p:spPr>
        <p:txBody>
          <a:bodyPr/>
          <a:lstStyle/>
          <a:p>
            <a:r>
              <a:rPr lang="en-GB"/>
              <a:t>What is next?</a:t>
            </a:r>
          </a:p>
        </p:txBody>
      </p:sp>
      <p:sp>
        <p:nvSpPr>
          <p:cNvPr id="4" name="Text Placeholder 3">
            <a:extLst>
              <a:ext uri="{FF2B5EF4-FFF2-40B4-BE49-F238E27FC236}">
                <a16:creationId xmlns:a16="http://schemas.microsoft.com/office/drawing/2014/main" id="{28D617A7-376D-47CA-A094-5F2116D390E6}"/>
              </a:ext>
            </a:extLst>
          </p:cNvPr>
          <p:cNvSpPr>
            <a:spLocks noGrp="1"/>
          </p:cNvSpPr>
          <p:nvPr>
            <p:ph type="body" sz="half" idx="2"/>
          </p:nvPr>
        </p:nvSpPr>
        <p:spPr>
          <a:xfrm>
            <a:off x="388192" y="2190749"/>
            <a:ext cx="5917358" cy="4462463"/>
          </a:xfrm>
        </p:spPr>
        <p:txBody>
          <a:bodyPr>
            <a:normAutofit/>
          </a:bodyPr>
          <a:lstStyle/>
          <a:p>
            <a:pPr marL="285750" indent="-285750" fontAlgn="base">
              <a:buFont typeface="Arial" panose="020B0604020202020204" pitchFamily="34" charset="0"/>
              <a:buChar char="•"/>
            </a:pPr>
            <a:r>
              <a:rPr lang="en-US" sz="1600"/>
              <a:t>We will use Canvas to connect with our perspective students using short online “Micro-Burst” modules. ​</a:t>
            </a:r>
          </a:p>
          <a:p>
            <a:pPr marL="285750" indent="-285750" fontAlgn="base">
              <a:buFont typeface="Arial" panose="020B0604020202020204" pitchFamily="34" charset="0"/>
              <a:buChar char="•"/>
            </a:pPr>
            <a:r>
              <a:rPr lang="en-US" sz="1600"/>
              <a:t>Canvas will be heavily used in our flip-flop model for delivery in September 2020</a:t>
            </a:r>
          </a:p>
          <a:p>
            <a:pPr marL="285750" indent="-285750" fontAlgn="base">
              <a:buFont typeface="Arial" panose="020B0604020202020204" pitchFamily="34" charset="0"/>
              <a:buChar char="•"/>
            </a:pPr>
            <a:r>
              <a:rPr lang="en-US" sz="1600"/>
              <a:t>Our Community Hub! ​where we are using Canvas Catalog</a:t>
            </a:r>
          </a:p>
          <a:p>
            <a:pPr marL="285750" indent="-285750" fontAlgn="base">
              <a:buFont typeface="Arial" panose="020B0604020202020204" pitchFamily="34" charset="0"/>
              <a:buChar char="•"/>
            </a:pPr>
            <a:r>
              <a:rPr lang="en-US" sz="1600"/>
              <a:t>Virtual Art Gallery and a Local Art Festival hosted on Canvas​</a:t>
            </a:r>
          </a:p>
          <a:p>
            <a:pPr marL="285750" indent="-285750" fontAlgn="base">
              <a:buFont typeface="Arial" panose="020B0604020202020204" pitchFamily="34" charset="0"/>
              <a:buChar char="•"/>
            </a:pPr>
            <a:r>
              <a:rPr lang="en-US" sz="1600"/>
              <a:t>Project Based Learning component of all our courses to be delivered online via Canvas. This will include Digital Clubs managed virtually! ​</a:t>
            </a:r>
          </a:p>
          <a:p>
            <a:pPr marL="285750" indent="-285750" fontAlgn="base">
              <a:buFont typeface="Arial" panose="020B0604020202020204" pitchFamily="34" charset="0"/>
              <a:buChar char="•"/>
            </a:pPr>
            <a:r>
              <a:rPr lang="en-US" sz="1600"/>
              <a:t>Linking to </a:t>
            </a:r>
            <a:r>
              <a:rPr lang="en-US" sz="1600" err="1"/>
              <a:t>PowerBi</a:t>
            </a:r>
            <a:r>
              <a:rPr lang="en-US" sz="1600"/>
              <a:t> for reporting and analysis​</a:t>
            </a:r>
          </a:p>
          <a:p>
            <a:pPr marL="285750" indent="-285750" fontAlgn="base">
              <a:buFont typeface="Arial" panose="020B0604020202020204" pitchFamily="34" charset="0"/>
              <a:buChar char="•"/>
            </a:pPr>
            <a:r>
              <a:rPr lang="en-US" sz="1600" err="1"/>
              <a:t>Utilising</a:t>
            </a:r>
            <a:r>
              <a:rPr lang="en-US" sz="1600"/>
              <a:t> Canvas Catalog for Adult Learning Courses ​</a:t>
            </a:r>
          </a:p>
          <a:p>
            <a:pPr marL="285750" indent="-285750" fontAlgn="base">
              <a:buFont typeface="Arial" panose="020B0604020202020204" pitchFamily="34" charset="0"/>
              <a:buChar char="•"/>
            </a:pPr>
            <a:r>
              <a:rPr lang="en-US" sz="1600"/>
              <a:t>And more!</a:t>
            </a:r>
          </a:p>
          <a:p>
            <a:pPr fontAlgn="base"/>
            <a:endParaRPr lang="en-US" sz="1600"/>
          </a:p>
          <a:p>
            <a:endParaRPr lang="en-GB" sz="1600"/>
          </a:p>
        </p:txBody>
      </p:sp>
      <p:sp>
        <p:nvSpPr>
          <p:cNvPr id="5" name="Rectangle 4">
            <a:extLst>
              <a:ext uri="{FF2B5EF4-FFF2-40B4-BE49-F238E27FC236}">
                <a16:creationId xmlns:a16="http://schemas.microsoft.com/office/drawing/2014/main" id="{AA594028-19E6-4335-A56D-E76E018BEB9C}"/>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6" name="Picture 5">
            <a:extLst>
              <a:ext uri="{FF2B5EF4-FFF2-40B4-BE49-F238E27FC236}">
                <a16:creationId xmlns:a16="http://schemas.microsoft.com/office/drawing/2014/main" id="{5B7722F0-DD4E-40AC-8B0A-6E796EFA222C}"/>
              </a:ext>
            </a:extLst>
          </p:cNvPr>
          <p:cNvPicPr>
            <a:picLocks noChangeAspect="1"/>
          </p:cNvPicPr>
          <p:nvPr/>
        </p:nvPicPr>
        <p:blipFill>
          <a:blip r:embed="rId3"/>
          <a:stretch>
            <a:fillRect/>
          </a:stretch>
        </p:blipFill>
        <p:spPr>
          <a:xfrm>
            <a:off x="6491288" y="1659732"/>
            <a:ext cx="2030928" cy="4056879"/>
          </a:xfrm>
          <a:prstGeom prst="rect">
            <a:avLst/>
          </a:prstGeom>
        </p:spPr>
      </p:pic>
    </p:spTree>
    <p:extLst>
      <p:ext uri="{BB962C8B-B14F-4D97-AF65-F5344CB8AC3E}">
        <p14:creationId xmlns:p14="http://schemas.microsoft.com/office/powerpoint/2010/main" val="299478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B657B9-05DB-4C02-B6AC-71C04A0CBB7A}"/>
              </a:ext>
            </a:extLst>
          </p:cNvPr>
          <p:cNvSpPr>
            <a:spLocks noGrp="1"/>
          </p:cNvSpPr>
          <p:nvPr>
            <p:ph type="ctrTitle"/>
          </p:nvPr>
        </p:nvSpPr>
        <p:spPr>
          <a:xfrm>
            <a:off x="685799" y="2130425"/>
            <a:ext cx="7286625" cy="3489325"/>
          </a:xfrm>
        </p:spPr>
        <p:txBody>
          <a:bodyPr anchor="ctr"/>
          <a:lstStyle/>
          <a:p>
            <a:pPr algn="ctr"/>
            <a:r>
              <a:rPr lang="en-US"/>
              <a:t>Thank you</a:t>
            </a:r>
          </a:p>
        </p:txBody>
      </p:sp>
    </p:spTree>
    <p:extLst>
      <p:ext uri="{BB962C8B-B14F-4D97-AF65-F5344CB8AC3E}">
        <p14:creationId xmlns:p14="http://schemas.microsoft.com/office/powerpoint/2010/main" val="147127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442" y="479428"/>
            <a:ext cx="8229600" cy="1143000"/>
          </a:xfrm>
        </p:spPr>
        <p:txBody>
          <a:bodyPr/>
          <a:lstStyle/>
          <a:p>
            <a:r>
              <a:rPr lang="en-GB"/>
              <a:t>Who are we?</a:t>
            </a:r>
          </a:p>
        </p:txBody>
      </p:sp>
      <p:grpSp>
        <p:nvGrpSpPr>
          <p:cNvPr id="7" name="Group 6">
            <a:extLst>
              <a:ext uri="{FF2B5EF4-FFF2-40B4-BE49-F238E27FC236}">
                <a16:creationId xmlns:a16="http://schemas.microsoft.com/office/drawing/2014/main" id="{694CD831-A683-4D65-BBB8-F608D8C4CDA6}"/>
              </a:ext>
            </a:extLst>
          </p:cNvPr>
          <p:cNvGrpSpPr/>
          <p:nvPr/>
        </p:nvGrpSpPr>
        <p:grpSpPr>
          <a:xfrm>
            <a:off x="2971801" y="1223961"/>
            <a:ext cx="5986460" cy="5586413"/>
            <a:chOff x="2309812" y="1757363"/>
            <a:chExt cx="5172075" cy="4884652"/>
          </a:xfrm>
        </p:grpSpPr>
        <p:pic>
          <p:nvPicPr>
            <p:cNvPr id="1026" name="Picture 2">
              <a:extLst>
                <a:ext uri="{FF2B5EF4-FFF2-40B4-BE49-F238E27FC236}">
                  <a16:creationId xmlns:a16="http://schemas.microsoft.com/office/drawing/2014/main" id="{33347ED1-DCEF-406D-96C0-58526F570F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45" t="9680"/>
            <a:stretch/>
          </p:blipFill>
          <p:spPr bwMode="auto">
            <a:xfrm>
              <a:off x="2309812" y="1757363"/>
              <a:ext cx="5172075" cy="48846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243DE2A-CBBE-437E-8006-81AF07D4AA37}"/>
                </a:ext>
              </a:extLst>
            </p:cNvPr>
            <p:cNvSpPr/>
            <p:nvPr/>
          </p:nvSpPr>
          <p:spPr>
            <a:xfrm>
              <a:off x="2314575" y="1804988"/>
              <a:ext cx="395288" cy="314325"/>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
        <p:nvSpPr>
          <p:cNvPr id="8" name="TextBox 7">
            <a:extLst>
              <a:ext uri="{FF2B5EF4-FFF2-40B4-BE49-F238E27FC236}">
                <a16:creationId xmlns:a16="http://schemas.microsoft.com/office/drawing/2014/main" id="{9AB1549C-8A07-4ED9-8073-FD6BE1093AF3}"/>
              </a:ext>
            </a:extLst>
          </p:cNvPr>
          <p:cNvSpPr txBox="1"/>
          <p:nvPr/>
        </p:nvSpPr>
        <p:spPr>
          <a:xfrm>
            <a:off x="286666" y="2222503"/>
            <a:ext cx="2919412" cy="3785652"/>
          </a:xfrm>
          <a:prstGeom prst="rect">
            <a:avLst/>
          </a:prstGeom>
          <a:noFill/>
        </p:spPr>
        <p:txBody>
          <a:bodyPr wrap="square" rtlCol="0">
            <a:spAutoFit/>
          </a:bodyPr>
          <a:lstStyle/>
          <a:p>
            <a:pPr marL="285750" indent="-285750" fontAlgn="base">
              <a:buFont typeface="Arial" panose="020B0604020202020204" pitchFamily="34" charset="0"/>
              <a:buChar char="•"/>
            </a:pPr>
            <a:r>
              <a:rPr lang="en-US" sz="2000">
                <a:latin typeface="Arial" panose="020B0604020202020204" pitchFamily="34" charset="0"/>
                <a:cs typeface="Arial" panose="020B0604020202020204" pitchFamily="34" charset="0"/>
              </a:rPr>
              <a:t>Activate Learning ONLINE is our Canvas based VLE ​</a:t>
            </a:r>
          </a:p>
          <a:p>
            <a:pPr marL="285750" indent="-285750" fontAlgn="base">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2000">
                <a:latin typeface="Arial" panose="020B0604020202020204" pitchFamily="34" charset="0"/>
                <a:cs typeface="Arial" panose="020B0604020202020204" pitchFamily="34" charset="0"/>
              </a:rPr>
              <a:t>It is currently used in our FE colleges​</a:t>
            </a:r>
          </a:p>
          <a:p>
            <a:pPr marL="285750" indent="-285750" fontAlgn="base">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2000">
                <a:latin typeface="Arial" panose="020B0604020202020204" pitchFamily="34" charset="0"/>
                <a:cs typeface="Arial" panose="020B0604020202020204" pitchFamily="34" charset="0"/>
              </a:rPr>
              <a:t>It is managed by the digital education team​</a:t>
            </a:r>
          </a:p>
          <a:p>
            <a:pPr marL="285750" indent="-285750">
              <a:buFont typeface="Arial" panose="020B0604020202020204" pitchFamily="34" charset="0"/>
              <a:buChar char="•"/>
            </a:pPr>
            <a:endParaRPr lang="en-GB" sz="200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8192" y="1241319"/>
            <a:ext cx="8229600" cy="1143000"/>
          </a:xfrm>
        </p:spPr>
        <p:txBody>
          <a:bodyPr anchor="t">
            <a:normAutofit/>
          </a:bodyPr>
          <a:lstStyle/>
          <a:p>
            <a:r>
              <a:rPr lang="en-GB"/>
              <a:t>When/where did we start?</a:t>
            </a:r>
          </a:p>
        </p:txBody>
      </p:sp>
      <p:sp>
        <p:nvSpPr>
          <p:cNvPr id="10" name="Text Placeholder 9"/>
          <p:cNvSpPr>
            <a:spLocks noGrp="1"/>
          </p:cNvSpPr>
          <p:nvPr>
            <p:ph sz="half" idx="1"/>
          </p:nvPr>
        </p:nvSpPr>
        <p:spPr>
          <a:xfrm>
            <a:off x="176213" y="1938338"/>
            <a:ext cx="4552949" cy="4524375"/>
          </a:xfrm>
        </p:spPr>
        <p:txBody>
          <a:bodyPr vert="horz" lIns="91440" tIns="45720" rIns="91440" bIns="45720" rtlCol="0">
            <a:normAutofit/>
          </a:bodyPr>
          <a:lstStyle/>
          <a:p>
            <a:pPr marL="285750" indent="-285750" algn="just">
              <a:lnSpc>
                <a:spcPct val="90000"/>
              </a:lnSpc>
              <a:buFont typeface="Arial" panose="020B0604020202020204" pitchFamily="34" charset="0"/>
              <a:buChar char="•"/>
            </a:pPr>
            <a:r>
              <a:rPr lang="en-GB" sz="1500"/>
              <a:t>We have used Canvas since September 2017</a:t>
            </a:r>
          </a:p>
          <a:p>
            <a:pPr marL="285750" indent="-285750" algn="just">
              <a:lnSpc>
                <a:spcPct val="90000"/>
              </a:lnSpc>
              <a:buFont typeface="Arial" panose="020B0604020202020204" pitchFamily="34" charset="0"/>
              <a:buChar char="•"/>
            </a:pPr>
            <a:r>
              <a:rPr lang="en-GB" sz="1500"/>
              <a:t>With </a:t>
            </a:r>
            <a:r>
              <a:rPr lang="en-GB" sz="1500" err="1"/>
              <a:t>Covid</a:t>
            </a:r>
            <a:r>
              <a:rPr lang="en-GB" sz="1500"/>
              <a:t>, about a three weeks before the Government decided to close schools and colleges we started reading the signs and felt we had better get prepared for a scenario the like of which none of us had ever seen in our lifetimes.​</a:t>
            </a:r>
          </a:p>
          <a:p>
            <a:pPr marL="285750" indent="-285750" algn="just">
              <a:lnSpc>
                <a:spcPct val="90000"/>
              </a:lnSpc>
              <a:buFont typeface="Arial" panose="020B0604020202020204" pitchFamily="34" charset="0"/>
              <a:buChar char="•"/>
            </a:pPr>
            <a:r>
              <a:rPr lang="en-GB" sz="1500"/>
              <a:t>We shifted ‘heaven and earth’ to create training material and video tutorials for the uninitiated around the conferencing tool in Canvas. We decided to use Big Blue Button.</a:t>
            </a:r>
            <a:endParaRPr lang="en-US" sz="1500"/>
          </a:p>
          <a:p>
            <a:pPr marL="285750" indent="-285750" algn="just" fontAlgn="base">
              <a:lnSpc>
                <a:spcPct val="90000"/>
              </a:lnSpc>
              <a:buFont typeface="Arial" panose="020B0604020202020204" pitchFamily="34" charset="0"/>
              <a:buChar char="•"/>
            </a:pPr>
            <a:r>
              <a:rPr lang="en-GB" sz="1500"/>
              <a:t>We then spent two solid days testing, testing and testing again with learners whilst they were still on our college sites to make sure that they understood the platforms and what would be expected of them.</a:t>
            </a:r>
            <a:r>
              <a:rPr lang="en-US" sz="1500"/>
              <a:t>​</a:t>
            </a:r>
          </a:p>
          <a:p>
            <a:pPr marL="285750" indent="-285750" algn="just">
              <a:lnSpc>
                <a:spcPct val="90000"/>
              </a:lnSpc>
              <a:buFontTx/>
              <a:buChar char="-"/>
            </a:pPr>
            <a:endParaRPr lang="en-GB" sz="1500"/>
          </a:p>
        </p:txBody>
      </p:sp>
      <p:pic>
        <p:nvPicPr>
          <p:cNvPr id="3" name="Picture 2" descr="Person working with laptop and notepad">
            <a:extLst>
              <a:ext uri="{FF2B5EF4-FFF2-40B4-BE49-F238E27FC236}">
                <a16:creationId xmlns:a16="http://schemas.microsoft.com/office/drawing/2014/main" id="{D62F2FC1-2B7F-4D30-837D-0322C3BC0EC8}"/>
              </a:ext>
            </a:extLst>
          </p:cNvPr>
          <p:cNvPicPr>
            <a:picLocks noChangeAspect="1"/>
          </p:cNvPicPr>
          <p:nvPr/>
        </p:nvPicPr>
        <p:blipFill rotWithShape="1">
          <a:blip r:embed="rId3"/>
          <a:srcRect l="11288" r="16122" b="1"/>
          <a:stretch/>
        </p:blipFill>
        <p:spPr>
          <a:xfrm>
            <a:off x="4862512" y="2329401"/>
            <a:ext cx="4038600" cy="371367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0592" y="1476375"/>
            <a:ext cx="6890496" cy="566738"/>
          </a:xfrm>
        </p:spPr>
        <p:txBody>
          <a:bodyPr/>
          <a:lstStyle/>
          <a:p>
            <a:r>
              <a:rPr lang="en-GB" sz="2800"/>
              <a:t>Why Canvas? </a:t>
            </a:r>
          </a:p>
        </p:txBody>
      </p:sp>
      <p:sp>
        <p:nvSpPr>
          <p:cNvPr id="3" name="Rectangle 2">
            <a:extLst>
              <a:ext uri="{FF2B5EF4-FFF2-40B4-BE49-F238E27FC236}">
                <a16:creationId xmlns:a16="http://schemas.microsoft.com/office/drawing/2014/main" id="{FFCA68C5-0A98-4001-B5D9-8F690FF0AD22}"/>
              </a:ext>
            </a:extLst>
          </p:cNvPr>
          <p:cNvSpPr/>
          <p:nvPr/>
        </p:nvSpPr>
        <p:spPr>
          <a:xfrm>
            <a:off x="495301" y="2113717"/>
            <a:ext cx="5672137" cy="4247317"/>
          </a:xfrm>
          <a:prstGeom prst="rect">
            <a:avLst/>
          </a:prstGeom>
        </p:spPr>
        <p:txBody>
          <a:bodyPr wrap="square">
            <a:spAutoFit/>
          </a:bodyPr>
          <a:lstStyle/>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All your resources, assessment, feedback and collaboration in one place with a journey for the learner to follow. The learners are NOT sent off to a list of files and folders, instead there is a flow which is just right for learning in circumstances like these.</a:t>
            </a:r>
            <a:r>
              <a:rPr lang="en-US">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It comes with New Analytics where teachers can see at a glance the activity of the class or the individuals. </a:t>
            </a: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It supports SCORM content which are ideal for distance learning without the learners getting bored of reading LONG flat documents!</a:t>
            </a:r>
            <a:r>
              <a:rPr lang="en-US">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Last but not least, it has the Big Blue Button which is a great conferencing tool that allows you to have groups and 1:1s. Our teachers LOVE the </a:t>
            </a:r>
            <a:r>
              <a:rPr lang="en-GB" err="1">
                <a:latin typeface="Arial" panose="020B0604020202020204" pitchFamily="34" charset="0"/>
                <a:cs typeface="Arial" panose="020B0604020202020204" pitchFamily="34" charset="0"/>
              </a:rPr>
              <a:t>BreakOut</a:t>
            </a:r>
            <a:r>
              <a:rPr lang="en-GB">
                <a:latin typeface="Arial" panose="020B0604020202020204" pitchFamily="34" charset="0"/>
                <a:cs typeface="Arial" panose="020B0604020202020204" pitchFamily="34" charset="0"/>
              </a:rPr>
              <a:t> rooms feature!</a:t>
            </a:r>
          </a:p>
        </p:txBody>
      </p:sp>
      <p:pic>
        <p:nvPicPr>
          <p:cNvPr id="2050" name="Picture 2" descr="Canvas LMS Training - UCCS Events Calendar">
            <a:extLst>
              <a:ext uri="{FF2B5EF4-FFF2-40B4-BE49-F238E27FC236}">
                <a16:creationId xmlns:a16="http://schemas.microsoft.com/office/drawing/2014/main" id="{E0E2C363-656B-4523-BF85-57BFB9D0F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297" y="3142387"/>
            <a:ext cx="2015402" cy="201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0592" y="1476375"/>
            <a:ext cx="6890496" cy="566738"/>
          </a:xfrm>
        </p:spPr>
        <p:txBody>
          <a:bodyPr/>
          <a:lstStyle/>
          <a:p>
            <a:endParaRPr lang="en-GB" sz="2800"/>
          </a:p>
        </p:txBody>
      </p:sp>
      <p:sp>
        <p:nvSpPr>
          <p:cNvPr id="3" name="Rectangle 2">
            <a:extLst>
              <a:ext uri="{FF2B5EF4-FFF2-40B4-BE49-F238E27FC236}">
                <a16:creationId xmlns:a16="http://schemas.microsoft.com/office/drawing/2014/main" id="{FFCA68C5-0A98-4001-B5D9-8F690FF0AD22}"/>
              </a:ext>
            </a:extLst>
          </p:cNvPr>
          <p:cNvSpPr/>
          <p:nvPr/>
        </p:nvSpPr>
        <p:spPr>
          <a:xfrm>
            <a:off x="495301" y="2113717"/>
            <a:ext cx="5672137" cy="3970318"/>
          </a:xfrm>
          <a:prstGeom prst="rect">
            <a:avLst/>
          </a:prstGeom>
        </p:spPr>
        <p:txBody>
          <a:bodyPr wrap="square" anchor="t">
            <a:spAutoFit/>
          </a:bodyPr>
          <a:lstStyle/>
          <a:p>
            <a:pPr fontAlgn="base"/>
            <a:r>
              <a:rPr lang="en-US">
                <a:latin typeface="Arial" panose="020B0604020202020204" pitchFamily="34" charset="0"/>
                <a:cs typeface="Arial" panose="020B0604020202020204" pitchFamily="34" charset="0"/>
              </a:rPr>
              <a:t>Robust LTI integrations:</a:t>
            </a:r>
          </a:p>
          <a:p>
            <a:pPr marL="285750" indent="-285750">
              <a:buFont typeface="Arial" panose="020B0604020202020204" pitchFamily="34" charset="0"/>
              <a:buChar char="•"/>
            </a:pPr>
            <a:r>
              <a:rPr lang="en-US" err="1">
                <a:latin typeface="Arial" panose="020B0604020202020204" pitchFamily="34" charset="0"/>
                <a:cs typeface="Arial" panose="020B0604020202020204" pitchFamily="34" charset="0"/>
              </a:rPr>
              <a:t>Cidilabs</a:t>
            </a:r>
            <a:r>
              <a:rPr lang="en-US">
                <a:latin typeface="Arial" panose="020B0604020202020204" pitchFamily="34" charset="0"/>
                <a:cs typeface="Arial" panose="020B0604020202020204" pitchFamily="34" charset="0"/>
              </a:rPr>
              <a:t> tools - This suite of design tools which allows us to </a:t>
            </a:r>
            <a:r>
              <a:rPr lang="en-US" err="1">
                <a:latin typeface="Arial" panose="020B0604020202020204" pitchFamily="34" charset="0"/>
                <a:cs typeface="Arial" panose="020B0604020202020204" pitchFamily="34" charset="0"/>
              </a:rPr>
              <a:t>utilise</a:t>
            </a:r>
            <a:r>
              <a:rPr lang="en-US">
                <a:latin typeface="Arial" panose="020B0604020202020204" pitchFamily="34" charset="0"/>
                <a:cs typeface="Arial" panose="020B0604020202020204" pitchFamily="34" charset="0"/>
              </a:rPr>
              <a:t> the blueprint functionality for consistency, quality and efficiency of development.  Supports and </a:t>
            </a:r>
            <a:r>
              <a:rPr lang="en-US" err="1">
                <a:latin typeface="Arial" panose="020B0604020202020204" pitchFamily="34" charset="0"/>
                <a:cs typeface="Arial" panose="020B0604020202020204" pitchFamily="34" charset="0"/>
              </a:rPr>
              <a:t>organisational</a:t>
            </a:r>
            <a:r>
              <a:rPr lang="en-US">
                <a:latin typeface="Arial" panose="020B0604020202020204" pitchFamily="34" charset="0"/>
                <a:cs typeface="Arial" panose="020B0604020202020204" pitchFamily="34" charset="0"/>
              </a:rPr>
              <a:t> approach</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Office 365 – integration of Class </a:t>
            </a:r>
            <a:r>
              <a:rPr lang="en-US" err="1">
                <a:latin typeface="Arial" panose="020B0604020202020204" pitchFamily="34" charset="0"/>
                <a:cs typeface="Arial" panose="020B0604020202020204" pitchFamily="34" charset="0"/>
              </a:rPr>
              <a:t>Onenote</a:t>
            </a:r>
            <a:r>
              <a:rPr lang="en-US">
                <a:latin typeface="Arial" panose="020B0604020202020204" pitchFamily="34" charset="0"/>
                <a:cs typeface="Arial" panose="020B0604020202020204" pitchFamily="34" charset="0"/>
              </a:rPr>
              <a:t> notebook, </a:t>
            </a:r>
            <a:r>
              <a:rPr lang="en-US" err="1">
                <a:latin typeface="Arial" panose="020B0604020202020204" pitchFamily="34" charset="0"/>
                <a:cs typeface="Arial" panose="020B0604020202020204" pitchFamily="34" charset="0"/>
              </a:rPr>
              <a:t>etc</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Google Drive</a:t>
            </a:r>
          </a:p>
          <a:p>
            <a:pPr marL="285750" indent="-285750">
              <a:buFont typeface="Arial" panose="020B0604020202020204" pitchFamily="34" charset="0"/>
              <a:buChar char="•"/>
            </a:pPr>
            <a:r>
              <a:rPr lang="en-US" err="1">
                <a:latin typeface="Arial" panose="020B0604020202020204" pitchFamily="34" charset="0"/>
                <a:cs typeface="Arial" panose="020B0604020202020204" pitchFamily="34" charset="0"/>
              </a:rPr>
              <a:t>Badgr</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Turnitin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And a wide range of </a:t>
            </a:r>
            <a:r>
              <a:rPr lang="en-US" err="1">
                <a:latin typeface="Arial" panose="020B0604020202020204" pitchFamily="34" charset="0"/>
                <a:cs typeface="Arial" panose="020B0604020202020204" pitchFamily="34" charset="0"/>
              </a:rPr>
              <a:t>edtech</a:t>
            </a:r>
            <a:r>
              <a:rPr lang="en-US">
                <a:latin typeface="Arial" panose="020B0604020202020204" pitchFamily="34" charset="0"/>
                <a:cs typeface="Arial" panose="020B0604020202020204" pitchFamily="34" charset="0"/>
              </a:rPr>
              <a:t> tools such as </a:t>
            </a:r>
            <a:r>
              <a:rPr lang="en-US" err="1">
                <a:latin typeface="Arial" panose="020B0604020202020204" pitchFamily="34" charset="0"/>
                <a:cs typeface="Arial" panose="020B0604020202020204" pitchFamily="34" charset="0"/>
              </a:rPr>
              <a:t>FlipGrid</a:t>
            </a:r>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US">
              <a:latin typeface="Arial" panose="020B0604020202020204" pitchFamily="34" charset="0"/>
              <a:cs typeface="Arial" panose="020B0604020202020204" pitchFamily="34" charset="0"/>
            </a:endParaRPr>
          </a:p>
        </p:txBody>
      </p:sp>
      <p:pic>
        <p:nvPicPr>
          <p:cNvPr id="2050" name="Picture 2" descr="Canvas LMS Training - UCCS Events Calendar">
            <a:extLst>
              <a:ext uri="{FF2B5EF4-FFF2-40B4-BE49-F238E27FC236}">
                <a16:creationId xmlns:a16="http://schemas.microsoft.com/office/drawing/2014/main" id="{E0E2C363-656B-4523-BF85-57BFB9D0F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297" y="3142387"/>
            <a:ext cx="2015402" cy="201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69355" y="361950"/>
            <a:ext cx="6890496" cy="566738"/>
          </a:xfrm>
        </p:spPr>
        <p:txBody>
          <a:bodyPr/>
          <a:lstStyle/>
          <a:p>
            <a:r>
              <a:rPr lang="en-GB"/>
              <a:t>What support did we give our staff? </a:t>
            </a:r>
            <a:r>
              <a:rPr lang="en-GB" b="0"/>
              <a:t>​</a:t>
            </a:r>
            <a:endParaRPr lang="en-GB"/>
          </a:p>
        </p:txBody>
      </p:sp>
      <p:sp>
        <p:nvSpPr>
          <p:cNvPr id="10" name="Text Placeholder 9"/>
          <p:cNvSpPr>
            <a:spLocks noGrp="1"/>
          </p:cNvSpPr>
          <p:nvPr>
            <p:ph type="body" sz="half" idx="2"/>
          </p:nvPr>
        </p:nvSpPr>
        <p:spPr>
          <a:xfrm>
            <a:off x="452977" y="2252663"/>
            <a:ext cx="1558479" cy="3729036"/>
          </a:xfrm>
        </p:spPr>
        <p:txBody>
          <a:bodyPr vert="horz" lIns="91440" tIns="45720" rIns="91440" bIns="45720" rtlCol="0" anchor="t">
            <a:normAutofit/>
          </a:bodyPr>
          <a:lstStyle/>
          <a:p>
            <a:pPr fontAlgn="base"/>
            <a:r>
              <a:rPr lang="en-GB" sz="2800"/>
              <a:t>Training, training, training</a:t>
            </a:r>
          </a:p>
          <a:p>
            <a:pPr fontAlgn="base"/>
            <a:r>
              <a:rPr lang="en-GB" sz="2800"/>
              <a:t>and…. training!</a:t>
            </a:r>
            <a:r>
              <a:rPr lang="en-US" sz="2800"/>
              <a:t>​</a:t>
            </a:r>
          </a:p>
          <a:p>
            <a:pPr fontAlgn="base"/>
            <a:r>
              <a:rPr lang="en-GB" sz="2800"/>
              <a:t>​</a:t>
            </a:r>
          </a:p>
        </p:txBody>
      </p:sp>
      <p:grpSp>
        <p:nvGrpSpPr>
          <p:cNvPr id="2" name="Group 1">
            <a:extLst>
              <a:ext uri="{FF2B5EF4-FFF2-40B4-BE49-F238E27FC236}">
                <a16:creationId xmlns:a16="http://schemas.microsoft.com/office/drawing/2014/main" id="{DD8E6291-FD5A-469F-B6DE-272DF689DE13}"/>
              </a:ext>
            </a:extLst>
          </p:cNvPr>
          <p:cNvGrpSpPr/>
          <p:nvPr/>
        </p:nvGrpSpPr>
        <p:grpSpPr>
          <a:xfrm>
            <a:off x="2069355" y="1257299"/>
            <a:ext cx="6962681" cy="5424487"/>
            <a:chOff x="2069355" y="1257299"/>
            <a:chExt cx="6962681" cy="5424487"/>
          </a:xfrm>
        </p:grpSpPr>
        <p:pic>
          <p:nvPicPr>
            <p:cNvPr id="3074" name="Picture 2">
              <a:extLst>
                <a:ext uri="{FF2B5EF4-FFF2-40B4-BE49-F238E27FC236}">
                  <a16:creationId xmlns:a16="http://schemas.microsoft.com/office/drawing/2014/main" id="{02AC25B5-0DB0-4821-B32A-844914EE5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355" y="1257299"/>
              <a:ext cx="6962681" cy="54244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tivate Learning | LinkedIn">
              <a:extLst>
                <a:ext uri="{FF2B5EF4-FFF2-40B4-BE49-F238E27FC236}">
                  <a16:creationId xmlns:a16="http://schemas.microsoft.com/office/drawing/2014/main" id="{EAC03288-4442-4088-B053-07AC7F2DC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4857749"/>
              <a:ext cx="1710486" cy="16811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887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8192" y="1241319"/>
            <a:ext cx="8229600" cy="1143000"/>
          </a:xfrm>
        </p:spPr>
        <p:txBody>
          <a:bodyPr anchor="t">
            <a:normAutofit/>
          </a:bodyPr>
          <a:lstStyle/>
          <a:p>
            <a:r>
              <a:rPr lang="en-GB"/>
              <a:t>How did we do?</a:t>
            </a:r>
          </a:p>
        </p:txBody>
      </p:sp>
      <p:sp>
        <p:nvSpPr>
          <p:cNvPr id="10" name="Text Placeholder 9"/>
          <p:cNvSpPr>
            <a:spLocks noGrp="1"/>
          </p:cNvSpPr>
          <p:nvPr>
            <p:ph sz="half" idx="1"/>
          </p:nvPr>
        </p:nvSpPr>
        <p:spPr>
          <a:xfrm>
            <a:off x="457199" y="2014538"/>
            <a:ext cx="4257675" cy="4548187"/>
          </a:xfrm>
        </p:spPr>
        <p:txBody>
          <a:bodyPr>
            <a:normAutofit/>
          </a:bodyPr>
          <a:lstStyle/>
          <a:p>
            <a:pPr fontAlgn="base">
              <a:lnSpc>
                <a:spcPct val="90000"/>
              </a:lnSpc>
            </a:pPr>
            <a:r>
              <a:rPr lang="en-GB" sz="1700" b="1"/>
              <a:t>We have been blown away by the uptake!</a:t>
            </a:r>
            <a:r>
              <a:rPr lang="en-GB" sz="1700"/>
              <a:t>​</a:t>
            </a:r>
          </a:p>
          <a:p>
            <a:pPr fontAlgn="base">
              <a:lnSpc>
                <a:spcPct val="90000"/>
              </a:lnSpc>
            </a:pPr>
            <a:endParaRPr lang="en-GB" sz="1700" b="1"/>
          </a:p>
          <a:p>
            <a:pPr fontAlgn="base">
              <a:lnSpc>
                <a:spcPct val="90000"/>
              </a:lnSpc>
            </a:pPr>
            <a:r>
              <a:rPr lang="en-GB" sz="1700" b="1"/>
              <a:t>After the first week (23 to 28 March), the analytics tell us:</a:t>
            </a:r>
          </a:p>
          <a:p>
            <a:pPr fontAlgn="base">
              <a:lnSpc>
                <a:spcPct val="90000"/>
              </a:lnSpc>
            </a:pPr>
            <a:r>
              <a:rPr lang="en-GB" sz="1700" b="1"/>
              <a:t>1,371</a:t>
            </a:r>
            <a:r>
              <a:rPr lang="en-GB" sz="1700"/>
              <a:t> live conferences took place for students</a:t>
            </a:r>
            <a:r>
              <a:rPr lang="en-US" sz="1700"/>
              <a:t>​</a:t>
            </a:r>
          </a:p>
          <a:p>
            <a:pPr fontAlgn="base">
              <a:lnSpc>
                <a:spcPct val="90000"/>
              </a:lnSpc>
            </a:pPr>
            <a:r>
              <a:rPr lang="en-GB" sz="1700" b="1"/>
              <a:t>1,770</a:t>
            </a:r>
            <a:r>
              <a:rPr lang="en-GB" sz="1700"/>
              <a:t> ‘assignments’ were set for students through ALO</a:t>
            </a:r>
            <a:r>
              <a:rPr lang="en-US" sz="1700"/>
              <a:t>​</a:t>
            </a:r>
          </a:p>
          <a:p>
            <a:pPr fontAlgn="base">
              <a:lnSpc>
                <a:spcPct val="90000"/>
              </a:lnSpc>
            </a:pPr>
            <a:r>
              <a:rPr lang="en-GB" sz="1700" b="1"/>
              <a:t>7,100</a:t>
            </a:r>
            <a:r>
              <a:rPr lang="en-GB" sz="1700"/>
              <a:t> ‘unique learners’ participated in the ALO learning and conferencing platform</a:t>
            </a:r>
            <a:r>
              <a:rPr lang="en-US" sz="1700"/>
              <a:t>​</a:t>
            </a:r>
          </a:p>
          <a:p>
            <a:pPr fontAlgn="base">
              <a:lnSpc>
                <a:spcPct val="90000"/>
              </a:lnSpc>
            </a:pPr>
            <a:r>
              <a:rPr lang="en-GB" sz="1700" b="1"/>
              <a:t>40,905</a:t>
            </a:r>
            <a:r>
              <a:rPr lang="en-GB" sz="1700"/>
              <a:t> individual enrolments to online conferencing sessions occurred.</a:t>
            </a:r>
            <a:endParaRPr lang="en-US" sz="1700"/>
          </a:p>
          <a:p>
            <a:pPr>
              <a:lnSpc>
                <a:spcPct val="90000"/>
              </a:lnSpc>
            </a:pPr>
            <a:endParaRPr lang="en-GB" sz="1700"/>
          </a:p>
        </p:txBody>
      </p:sp>
      <p:pic>
        <p:nvPicPr>
          <p:cNvPr id="4098" name="Picture 2">
            <a:extLst>
              <a:ext uri="{FF2B5EF4-FFF2-40B4-BE49-F238E27FC236}">
                <a16:creationId xmlns:a16="http://schemas.microsoft.com/office/drawing/2014/main" id="{A0AA607A-1BD8-42E5-A644-1E1BAC2CDE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65" r="46426"/>
          <a:stretch/>
        </p:blipFill>
        <p:spPr bwMode="auto">
          <a:xfrm>
            <a:off x="4564808" y="1905035"/>
            <a:ext cx="4352617" cy="4454894"/>
          </a:xfrm>
          <a:prstGeom prst="rect">
            <a:avLst/>
          </a:prstGeom>
          <a:solidFill>
            <a:srgbClr val="FFFFFF"/>
          </a:solidFill>
        </p:spPr>
      </p:pic>
    </p:spTree>
    <p:extLst>
      <p:ext uri="{BB962C8B-B14F-4D97-AF65-F5344CB8AC3E}">
        <p14:creationId xmlns:p14="http://schemas.microsoft.com/office/powerpoint/2010/main" val="198768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E55D-F90C-4644-9C85-8B647371AC30}"/>
              </a:ext>
            </a:extLst>
          </p:cNvPr>
          <p:cNvSpPr>
            <a:spLocks noGrp="1"/>
          </p:cNvSpPr>
          <p:nvPr>
            <p:ph type="title"/>
          </p:nvPr>
        </p:nvSpPr>
        <p:spPr/>
        <p:txBody>
          <a:bodyPr/>
          <a:lstStyle/>
          <a:p>
            <a:r>
              <a:rPr lang="en-GB"/>
              <a:t>Feedback from staff and students</a:t>
            </a:r>
          </a:p>
        </p:txBody>
      </p:sp>
      <p:pic>
        <p:nvPicPr>
          <p:cNvPr id="5" name="Content Placeholder 4">
            <a:extLst>
              <a:ext uri="{FF2B5EF4-FFF2-40B4-BE49-F238E27FC236}">
                <a16:creationId xmlns:a16="http://schemas.microsoft.com/office/drawing/2014/main" id="{CE1BE147-DE09-4CE8-A276-65CF571AEF8C}"/>
              </a:ext>
            </a:extLst>
          </p:cNvPr>
          <p:cNvPicPr>
            <a:picLocks noGrp="1" noChangeAspect="1"/>
          </p:cNvPicPr>
          <p:nvPr>
            <p:ph sz="half" idx="1"/>
          </p:nvPr>
        </p:nvPicPr>
        <p:blipFill>
          <a:blip r:embed="rId3"/>
          <a:stretch>
            <a:fillRect/>
          </a:stretch>
        </p:blipFill>
        <p:spPr>
          <a:xfrm>
            <a:off x="576742" y="2384425"/>
            <a:ext cx="3799515" cy="3713163"/>
          </a:xfrm>
          <a:prstGeom prst="rect">
            <a:avLst/>
          </a:prstGeom>
        </p:spPr>
      </p:pic>
      <p:pic>
        <p:nvPicPr>
          <p:cNvPr id="6" name="Content Placeholder 5">
            <a:extLst>
              <a:ext uri="{FF2B5EF4-FFF2-40B4-BE49-F238E27FC236}">
                <a16:creationId xmlns:a16="http://schemas.microsoft.com/office/drawing/2014/main" id="{B4953490-6639-4FF5-8602-F68DA9D88AC5}"/>
              </a:ext>
            </a:extLst>
          </p:cNvPr>
          <p:cNvPicPr>
            <a:picLocks noGrp="1" noChangeAspect="1"/>
          </p:cNvPicPr>
          <p:nvPr>
            <p:ph sz="half" idx="2"/>
          </p:nvPr>
        </p:nvPicPr>
        <p:blipFill>
          <a:blip r:embed="rId4"/>
          <a:stretch>
            <a:fillRect/>
          </a:stretch>
        </p:blipFill>
        <p:spPr>
          <a:xfrm>
            <a:off x="4769198" y="2384425"/>
            <a:ext cx="3796604" cy="3713163"/>
          </a:xfrm>
          <a:prstGeom prst="rect">
            <a:avLst/>
          </a:prstGeom>
        </p:spPr>
      </p:pic>
    </p:spTree>
    <p:extLst>
      <p:ext uri="{BB962C8B-B14F-4D97-AF65-F5344CB8AC3E}">
        <p14:creationId xmlns:p14="http://schemas.microsoft.com/office/powerpoint/2010/main" val="231117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8192" y="1241319"/>
            <a:ext cx="8229600" cy="1143000"/>
          </a:xfrm>
        </p:spPr>
        <p:txBody>
          <a:bodyPr anchor="t">
            <a:normAutofit/>
          </a:bodyPr>
          <a:lstStyle/>
          <a:p>
            <a:r>
              <a:rPr lang="en-GB"/>
              <a:t>Our online pedagogy model </a:t>
            </a:r>
          </a:p>
        </p:txBody>
      </p:sp>
      <p:sp>
        <p:nvSpPr>
          <p:cNvPr id="10" name="Text Placeholder 9"/>
          <p:cNvSpPr>
            <a:spLocks noGrp="1"/>
          </p:cNvSpPr>
          <p:nvPr>
            <p:ph sz="half" idx="1"/>
          </p:nvPr>
        </p:nvSpPr>
        <p:spPr>
          <a:xfrm>
            <a:off x="457200" y="2058776"/>
            <a:ext cx="8034337" cy="1339956"/>
          </a:xfrm>
        </p:spPr>
        <p:txBody>
          <a:bodyPr>
            <a:normAutofit/>
          </a:bodyPr>
          <a:lstStyle/>
          <a:p>
            <a:pPr fontAlgn="base">
              <a:lnSpc>
                <a:spcPct val="90000"/>
              </a:lnSpc>
            </a:pPr>
            <a:r>
              <a:rPr lang="en-GB" sz="1600"/>
              <a:t>Our digital strategy states that we aim to: </a:t>
            </a:r>
          </a:p>
          <a:p>
            <a:pPr fontAlgn="base">
              <a:lnSpc>
                <a:spcPct val="90000"/>
              </a:lnSpc>
            </a:pPr>
            <a:r>
              <a:rPr lang="en-GB" sz="1600" i="1"/>
              <a:t>Implement an innovative, playful and interactive digital technology pedagogy which</a:t>
            </a:r>
          </a:p>
          <a:p>
            <a:pPr fontAlgn="base">
              <a:lnSpc>
                <a:spcPct val="90000"/>
              </a:lnSpc>
            </a:pPr>
            <a:r>
              <a:rPr lang="en-GB" sz="1600" i="1"/>
              <a:t>places the learner at its heart and which promotes self-directed learning, technology</a:t>
            </a:r>
          </a:p>
          <a:p>
            <a:pPr fontAlgn="base">
              <a:lnSpc>
                <a:spcPct val="90000"/>
              </a:lnSpc>
            </a:pPr>
            <a:r>
              <a:rPr lang="en-GB" sz="1600" i="1"/>
              <a:t>enhanced classroom learning, blended learning and independent online learning.</a:t>
            </a:r>
            <a:r>
              <a:rPr lang="en-GB" sz="1600"/>
              <a:t> </a:t>
            </a:r>
          </a:p>
        </p:txBody>
      </p:sp>
      <p:pic>
        <p:nvPicPr>
          <p:cNvPr id="6" name="Picture 5" descr="Students using laptop in a classroom">
            <a:extLst>
              <a:ext uri="{FF2B5EF4-FFF2-40B4-BE49-F238E27FC236}">
                <a16:creationId xmlns:a16="http://schemas.microsoft.com/office/drawing/2014/main" id="{A3A8521E-DFEC-4758-AF58-C85C0D0A6F21}"/>
              </a:ext>
            </a:extLst>
          </p:cNvPr>
          <p:cNvPicPr>
            <a:picLocks noChangeAspect="1"/>
          </p:cNvPicPr>
          <p:nvPr/>
        </p:nvPicPr>
        <p:blipFill rotWithShape="1">
          <a:blip r:embed="rId3"/>
          <a:srcRect l="9232" r="18178" b="1"/>
          <a:stretch/>
        </p:blipFill>
        <p:spPr>
          <a:xfrm>
            <a:off x="5532052" y="3357563"/>
            <a:ext cx="2959485" cy="2721377"/>
          </a:xfrm>
          <a:prstGeom prst="rect">
            <a:avLst/>
          </a:prstGeom>
          <a:noFill/>
        </p:spPr>
      </p:pic>
      <p:sp>
        <p:nvSpPr>
          <p:cNvPr id="7" name="Rectangle 6">
            <a:extLst>
              <a:ext uri="{FF2B5EF4-FFF2-40B4-BE49-F238E27FC236}">
                <a16:creationId xmlns:a16="http://schemas.microsoft.com/office/drawing/2014/main" id="{9DD5C50D-B1AD-4EFF-894B-3B4084349408}"/>
              </a:ext>
            </a:extLst>
          </p:cNvPr>
          <p:cNvSpPr/>
          <p:nvPr/>
        </p:nvSpPr>
        <p:spPr>
          <a:xfrm>
            <a:off x="609600" y="3429000"/>
            <a:ext cx="4572000" cy="2585323"/>
          </a:xfrm>
          <a:prstGeom prst="rect">
            <a:avLst/>
          </a:prstGeom>
        </p:spPr>
        <p:txBody>
          <a:bodyPr>
            <a:spAutoFit/>
          </a:bodyPr>
          <a:lstStyle/>
          <a:p>
            <a:pPr fontAlgn="base">
              <a:lnSpc>
                <a:spcPct val="90000"/>
              </a:lnSpc>
            </a:pPr>
            <a:r>
              <a:rPr lang="en-GB">
                <a:latin typeface="Arial" panose="020B0604020202020204" pitchFamily="34" charset="0"/>
                <a:cs typeface="Arial" panose="020B0604020202020204" pitchFamily="34" charset="0"/>
              </a:rPr>
              <a:t>In the context of the COVID-19 virus we have found ourselves thrust into developing fully online delivery at speed and under considerable pressure. Whilst this has transformed the skills of many of our teachers, we are aware that extended planning, training and collaboration have not been possible. Careful consideration of what a digital pedagogy is, and is not, has been missed. </a:t>
            </a:r>
          </a:p>
        </p:txBody>
      </p:sp>
    </p:spTree>
    <p:extLst>
      <p:ext uri="{BB962C8B-B14F-4D97-AF65-F5344CB8AC3E}">
        <p14:creationId xmlns:p14="http://schemas.microsoft.com/office/powerpoint/2010/main" val="2255271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e19e847-e43d-4b27-856c-7ce363a71c2f">
      <UserInfo>
        <DisplayName>Alice Eardley</DisplayName>
        <AccountId>1313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5E78465BCB9F4BB1F1194B343CA0BF" ma:contentTypeVersion="13" ma:contentTypeDescription="Create a new document." ma:contentTypeScope="" ma:versionID="4f126a22e94c534491fec7ad1fda52cb">
  <xsd:schema xmlns:xsd="http://www.w3.org/2001/XMLSchema" xmlns:xs="http://www.w3.org/2001/XMLSchema" xmlns:p="http://schemas.microsoft.com/office/2006/metadata/properties" xmlns:ns3="298d4681-22c5-4398-82da-783c9202e401" xmlns:ns4="4e19e847-e43d-4b27-856c-7ce363a71c2f" targetNamespace="http://schemas.microsoft.com/office/2006/metadata/properties" ma:root="true" ma:fieldsID="b66380a8060146ccb7a031c93c034f7a" ns3:_="" ns4:_="">
    <xsd:import namespace="298d4681-22c5-4398-82da-783c9202e401"/>
    <xsd:import namespace="4e19e847-e43d-4b27-856c-7ce363a71c2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d4681-22c5-4398-82da-783c9202e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9e847-e43d-4b27-856c-7ce363a71c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A53F6A-14BA-4642-96C2-ABFF11670EC6}">
  <ds:schemaRefs>
    <ds:schemaRef ds:uri="http://schemas.microsoft.com/sharepoint/v3/contenttype/forms"/>
  </ds:schemaRefs>
</ds:datastoreItem>
</file>

<file path=customXml/itemProps2.xml><?xml version="1.0" encoding="utf-8"?>
<ds:datastoreItem xmlns:ds="http://schemas.openxmlformats.org/officeDocument/2006/customXml" ds:itemID="{B51137B7-5986-4AE1-81DB-94A154EE15E9}">
  <ds:schemaRefs>
    <ds:schemaRef ds:uri="4e19e847-e43d-4b27-856c-7ce363a71c2f"/>
    <ds:schemaRef ds:uri="http://schemas.microsoft.com/office/2006/documentManagement/types"/>
    <ds:schemaRef ds:uri="http://purl.org/dc/elements/1.1/"/>
    <ds:schemaRef ds:uri="298d4681-22c5-4398-82da-783c9202e401"/>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23534A6-14CB-49F6-BF03-3A3821A34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d4681-22c5-4398-82da-783c9202e401"/>
    <ds:schemaRef ds:uri="4e19e847-e43d-4b27-856c-7ce363a71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On-screen Show (4:3)</PresentationFormat>
  <Paragraphs>129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OUR JOURNEY TO REMOTE LEARNING​</vt:lpstr>
      <vt:lpstr>Who are we?</vt:lpstr>
      <vt:lpstr>When/where did we start?</vt:lpstr>
      <vt:lpstr>Why Canvas? </vt:lpstr>
      <vt:lpstr>PowerPoint Presentation</vt:lpstr>
      <vt:lpstr>What support did we give our staff? ​</vt:lpstr>
      <vt:lpstr>How did we do?</vt:lpstr>
      <vt:lpstr>Feedback from staff and students</vt:lpstr>
      <vt:lpstr>Our online pedagogy model </vt:lpstr>
      <vt:lpstr>Using the SAMR model</vt:lpstr>
      <vt:lpstr>Plan learning and teaching to be delivered through an optimal mix of online, self-directed, blended and face-to-face experiences. </vt:lpstr>
      <vt:lpstr>management of assessment which permit e-submission, e-marking and moderation, e-feedback</vt:lpstr>
      <vt:lpstr>include the use of e -portfolios, micro-certification</vt:lpstr>
      <vt:lpstr>Promote the use of plagiarism detection software to support students</vt:lpstr>
      <vt:lpstr>What is next?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JOURNEY TO REMOTE LEARNING</dc:title>
  <dc:creator>Sharmen Ibrahim</dc:creator>
  <cp:lastModifiedBy>Amy Hollier</cp:lastModifiedBy>
  <cp:revision>2</cp:revision>
  <dcterms:created xsi:type="dcterms:W3CDTF">2020-06-17T11:36:40Z</dcterms:created>
  <dcterms:modified xsi:type="dcterms:W3CDTF">2020-06-17T14:00:42Z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0x0101006A5E78465BCB9F4BB1F1194B343CA0BF</vt:lpwstr>
  </property>
</Properties>
</file>